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3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4" r:id="rId19"/>
    <p:sldId id="290" r:id="rId20"/>
    <p:sldId id="273" r:id="rId21"/>
    <p:sldId id="275" r:id="rId22"/>
    <p:sldId id="276" r:id="rId23"/>
    <p:sldId id="277" r:id="rId24"/>
    <p:sldId id="296" r:id="rId25"/>
    <p:sldId id="278" r:id="rId26"/>
    <p:sldId id="279" r:id="rId27"/>
    <p:sldId id="280" r:id="rId28"/>
    <p:sldId id="281" r:id="rId29"/>
    <p:sldId id="283" r:id="rId30"/>
    <p:sldId id="286" r:id="rId31"/>
    <p:sldId id="282" r:id="rId32"/>
    <p:sldId id="285" r:id="rId33"/>
    <p:sldId id="287" r:id="rId34"/>
    <p:sldId id="288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FA42688-B1D8-4B82-8AD0-7A1A34DE3A66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2"/>
            <p14:sldId id="263"/>
            <p14:sldId id="265"/>
            <p14:sldId id="266"/>
            <p14:sldId id="267"/>
            <p14:sldId id="268"/>
            <p14:sldId id="270"/>
            <p14:sldId id="271"/>
            <p14:sldId id="272"/>
            <p14:sldId id="274"/>
            <p14:sldId id="290"/>
            <p14:sldId id="273"/>
            <p14:sldId id="275"/>
            <p14:sldId id="276"/>
            <p14:sldId id="277"/>
            <p14:sldId id="296"/>
            <p14:sldId id="278"/>
            <p14:sldId id="279"/>
            <p14:sldId id="280"/>
            <p14:sldId id="281"/>
            <p14:sldId id="283"/>
            <p14:sldId id="286"/>
            <p14:sldId id="282"/>
            <p14:sldId id="285"/>
            <p14:sldId id="287"/>
            <p14:sldId id="288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ifei Song" initials="FS" lastIdx="1" clrIdx="0">
    <p:extLst>
      <p:ext uri="{19B8F6BF-5375-455C-9EA6-DF929625EA0E}">
        <p15:presenceInfo xmlns:p15="http://schemas.microsoft.com/office/powerpoint/2012/main" userId="e9c7e0e7ac5549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4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60EE7-10BD-471B-8055-FCB15A18145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8AABE-DEA4-44A7-B23C-7D3B2B268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38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2165839" y="3171429"/>
            <a:ext cx="78603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BCBDE95B-961D-44DD-81B0-31BCE068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839" y="1945949"/>
            <a:ext cx="7860325" cy="953933"/>
          </a:xfrm>
        </p:spPr>
        <p:txBody>
          <a:bodyPr anchor="b">
            <a:normAutofit/>
          </a:bodyPr>
          <a:lstStyle>
            <a:lvl1pPr algn="ctr">
              <a:defRPr sz="5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EB89C1DD-8977-4A6D-A539-6FFF542F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6409" y="3429002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5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BB7C28-3910-4681-8132-DC699A2566BB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326337-CC83-4242-A55A-9BF9FA6E7D93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65924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5E05C2-A86B-4BED-B7F4-1C3707039B4A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EC4C62-22F3-4A12-A5FF-B0C41338835A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82758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75E60E-F63F-43BE-B223-5D0BE3F97013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AE541B-58D0-414C-B8A9-BC5F7C8F86D8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1181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de-CH" noProof="0">
              <a:sym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AEB2F6-5917-4A93-900B-CDEF8D75B43E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D64C33-7804-47B5-9CE5-6256EC766BE8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0583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CB71A3-6734-4E3F-B188-329087DB5F14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2179F9-010C-4FA1-B42A-A59AF0925C89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5350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0000" y="957263"/>
            <a:ext cx="2794000" cy="5472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957263"/>
            <a:ext cx="8178800" cy="5472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3B6027-F3B5-455F-A329-C61031E2A677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16A2CF5-AC5D-47CE-A3E3-0AB502060A8F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4904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6E8CEF-F190-482F-A76B-544DA184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7" y="5717388"/>
            <a:ext cx="1068455" cy="936000"/>
          </a:xfrm>
          <a:prstGeom prst="rect">
            <a:avLst/>
          </a:prstGeom>
          <a:noFill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F35E9D-CCBC-4597-84E7-F8CB5CE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38C3F-9AFE-4822-84AF-639F5A5C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50C06-5491-4FDA-A956-7D5720DA7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8858B58C-9239-4B4A-90A1-81B5E8CB8A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6" y="1098550"/>
            <a:ext cx="10850564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4A4912-06E1-4C7D-A317-F10D83D1AA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4" y="92700"/>
            <a:ext cx="2179895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1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35E9D-CCBC-4597-84E7-F8CB5CE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38C3F-9AFE-4822-84AF-639F5A5C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50C06-5491-4FDA-A956-7D5720DA7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8858B58C-9239-4B4A-90A1-81B5E8CB8A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6" y="1098550"/>
            <a:ext cx="5361599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310F3DF8-D3ED-4A78-80EB-4FE00FC877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4413" y="1098062"/>
            <a:ext cx="5426075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B270A9-B03F-4FA7-BECD-C4FACFC5B9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4" y="92700"/>
            <a:ext cx="2179895" cy="93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7DA9D5-AAFC-462B-806C-DB8E54228C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7" y="5717388"/>
            <a:ext cx="1068455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7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8" name="AutoShape 9690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856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19891" name="Rectangle 9692"/>
          <p:cNvSpPr>
            <a:spLocks noChangeArrowheads="1"/>
          </p:cNvSpPr>
          <p:nvPr/>
        </p:nvSpPr>
        <p:spPr bwMode="auto">
          <a:xfrm>
            <a:off x="-1588" y="1"/>
            <a:ext cx="12187331" cy="6858023"/>
          </a:xfrm>
          <a:prstGeom prst="rect">
            <a:avLst/>
          </a:prstGeom>
          <a:solidFill>
            <a:srgbClr val="1136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 dirty="0"/>
          </a:p>
        </p:txBody>
      </p:sp>
      <p:sp>
        <p:nvSpPr>
          <p:cNvPr id="19892" name="Rectangle 9693"/>
          <p:cNvSpPr>
            <a:spLocks noChangeArrowheads="1"/>
          </p:cNvSpPr>
          <p:nvPr/>
        </p:nvSpPr>
        <p:spPr bwMode="auto">
          <a:xfrm>
            <a:off x="-1588" y="1"/>
            <a:ext cx="12187331" cy="685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19893" name="Freeform 9694"/>
          <p:cNvSpPr>
            <a:spLocks/>
          </p:cNvSpPr>
          <p:nvPr/>
        </p:nvSpPr>
        <p:spPr bwMode="auto">
          <a:xfrm>
            <a:off x="3849717" y="5213370"/>
            <a:ext cx="4483135" cy="509589"/>
          </a:xfrm>
          <a:custGeom>
            <a:avLst/>
            <a:gdLst>
              <a:gd name="T0" fmla="*/ 2221 w 2354"/>
              <a:gd name="T1" fmla="*/ 0 h 268"/>
              <a:gd name="T2" fmla="*/ 133 w 2354"/>
              <a:gd name="T3" fmla="*/ 0 h 268"/>
              <a:gd name="T4" fmla="*/ 0 w 2354"/>
              <a:gd name="T5" fmla="*/ 134 h 268"/>
              <a:gd name="T6" fmla="*/ 133 w 2354"/>
              <a:gd name="T7" fmla="*/ 268 h 268"/>
              <a:gd name="T8" fmla="*/ 2221 w 2354"/>
              <a:gd name="T9" fmla="*/ 268 h 268"/>
              <a:gd name="T10" fmla="*/ 2354 w 2354"/>
              <a:gd name="T11" fmla="*/ 134 h 268"/>
              <a:gd name="T12" fmla="*/ 2221 w 2354"/>
              <a:gd name="T13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4" h="268">
                <a:moveTo>
                  <a:pt x="2221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60"/>
                  <a:pt x="0" y="134"/>
                </a:cubicBezTo>
                <a:cubicBezTo>
                  <a:pt x="0" y="208"/>
                  <a:pt x="60" y="268"/>
                  <a:pt x="133" y="268"/>
                </a:cubicBezTo>
                <a:cubicBezTo>
                  <a:pt x="2221" y="268"/>
                  <a:pt x="2221" y="268"/>
                  <a:pt x="2221" y="268"/>
                </a:cubicBezTo>
                <a:cubicBezTo>
                  <a:pt x="2294" y="268"/>
                  <a:pt x="2354" y="208"/>
                  <a:pt x="2354" y="134"/>
                </a:cubicBezTo>
                <a:cubicBezTo>
                  <a:pt x="2354" y="60"/>
                  <a:pt x="2294" y="0"/>
                  <a:pt x="2221" y="0"/>
                </a:cubicBezTo>
              </a:path>
            </a:pathLst>
          </a:custGeom>
          <a:solidFill>
            <a:srgbClr val="4B65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19894" name="Freeform 9695"/>
          <p:cNvSpPr>
            <a:spLocks/>
          </p:cNvSpPr>
          <p:nvPr/>
        </p:nvSpPr>
        <p:spPr bwMode="auto">
          <a:xfrm>
            <a:off x="2917847" y="4169013"/>
            <a:ext cx="6348461" cy="1088806"/>
          </a:xfrm>
          <a:custGeom>
            <a:avLst/>
            <a:gdLst>
              <a:gd name="T0" fmla="*/ 3125 w 3334"/>
              <a:gd name="T1" fmla="*/ 416 h 416"/>
              <a:gd name="T2" fmla="*/ 209 w 3334"/>
              <a:gd name="T3" fmla="*/ 416 h 416"/>
              <a:gd name="T4" fmla="*/ 0 w 3334"/>
              <a:gd name="T5" fmla="*/ 208 h 416"/>
              <a:gd name="T6" fmla="*/ 209 w 3334"/>
              <a:gd name="T7" fmla="*/ 0 h 416"/>
              <a:gd name="T8" fmla="*/ 3125 w 3334"/>
              <a:gd name="T9" fmla="*/ 0 h 416"/>
              <a:gd name="T10" fmla="*/ 3334 w 3334"/>
              <a:gd name="T11" fmla="*/ 208 h 416"/>
              <a:gd name="T12" fmla="*/ 3125 w 3334"/>
              <a:gd name="T13" fmla="*/ 4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34" h="416">
                <a:moveTo>
                  <a:pt x="3125" y="416"/>
                </a:moveTo>
                <a:cubicBezTo>
                  <a:pt x="209" y="416"/>
                  <a:pt x="209" y="416"/>
                  <a:pt x="209" y="416"/>
                </a:cubicBezTo>
                <a:cubicBezTo>
                  <a:pt x="94" y="416"/>
                  <a:pt x="0" y="322"/>
                  <a:pt x="0" y="208"/>
                </a:cubicBezTo>
                <a:cubicBezTo>
                  <a:pt x="0" y="94"/>
                  <a:pt x="94" y="0"/>
                  <a:pt x="209" y="0"/>
                </a:cubicBezTo>
                <a:cubicBezTo>
                  <a:pt x="3125" y="0"/>
                  <a:pt x="3125" y="0"/>
                  <a:pt x="3125" y="0"/>
                </a:cubicBezTo>
                <a:cubicBezTo>
                  <a:pt x="3240" y="0"/>
                  <a:pt x="3334" y="94"/>
                  <a:pt x="3334" y="208"/>
                </a:cubicBezTo>
                <a:cubicBezTo>
                  <a:pt x="3334" y="322"/>
                  <a:pt x="3240" y="416"/>
                  <a:pt x="3125" y="416"/>
                </a:cubicBezTo>
                <a:close/>
              </a:path>
            </a:pathLst>
          </a:custGeom>
          <a:solidFill>
            <a:srgbClr val="19A3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grpSp>
        <p:nvGrpSpPr>
          <p:cNvPr id="3" name="组合 2"/>
          <p:cNvGrpSpPr/>
          <p:nvPr/>
        </p:nvGrpSpPr>
        <p:grpSpPr>
          <a:xfrm>
            <a:off x="3997355" y="1001602"/>
            <a:ext cx="4191032" cy="3200411"/>
            <a:chOff x="3997354" y="1250955"/>
            <a:chExt cx="4191032" cy="3200411"/>
          </a:xfrm>
        </p:grpSpPr>
        <p:sp>
          <p:nvSpPr>
            <p:cNvPr id="19895" name="Freeform 9696"/>
            <p:cNvSpPr>
              <a:spLocks/>
            </p:cNvSpPr>
            <p:nvPr/>
          </p:nvSpPr>
          <p:spPr bwMode="auto">
            <a:xfrm>
              <a:off x="6962827" y="1554169"/>
              <a:ext cx="911232" cy="852490"/>
            </a:xfrm>
            <a:custGeom>
              <a:avLst/>
              <a:gdLst>
                <a:gd name="T0" fmla="*/ 197 w 479"/>
                <a:gd name="T1" fmla="*/ 0 h 447"/>
                <a:gd name="T2" fmla="*/ 14 w 479"/>
                <a:gd name="T3" fmla="*/ 96 h 447"/>
                <a:gd name="T4" fmla="*/ 6 w 479"/>
                <a:gd name="T5" fmla="*/ 123 h 447"/>
                <a:gd name="T6" fmla="*/ 165 w 479"/>
                <a:gd name="T7" fmla="*/ 426 h 447"/>
                <a:gd name="T8" fmla="*/ 230 w 479"/>
                <a:gd name="T9" fmla="*/ 447 h 447"/>
                <a:gd name="T10" fmla="*/ 465 w 479"/>
                <a:gd name="T11" fmla="*/ 323 h 447"/>
                <a:gd name="T12" fmla="*/ 474 w 479"/>
                <a:gd name="T13" fmla="*/ 295 h 447"/>
                <a:gd name="T14" fmla="*/ 338 w 479"/>
                <a:gd name="T15" fmla="*/ 37 h 447"/>
                <a:gd name="T16" fmla="*/ 197 w 479"/>
                <a:gd name="T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447">
                  <a:moveTo>
                    <a:pt x="197" y="0"/>
                  </a:moveTo>
                  <a:cubicBezTo>
                    <a:pt x="14" y="96"/>
                    <a:pt x="14" y="96"/>
                    <a:pt x="14" y="96"/>
                  </a:cubicBezTo>
                  <a:cubicBezTo>
                    <a:pt x="4" y="101"/>
                    <a:pt x="0" y="114"/>
                    <a:pt x="6" y="123"/>
                  </a:cubicBezTo>
                  <a:cubicBezTo>
                    <a:pt x="165" y="426"/>
                    <a:pt x="165" y="426"/>
                    <a:pt x="165" y="426"/>
                  </a:cubicBezTo>
                  <a:cubicBezTo>
                    <a:pt x="230" y="447"/>
                    <a:pt x="230" y="447"/>
                    <a:pt x="230" y="447"/>
                  </a:cubicBezTo>
                  <a:cubicBezTo>
                    <a:pt x="465" y="323"/>
                    <a:pt x="465" y="323"/>
                    <a:pt x="465" y="323"/>
                  </a:cubicBezTo>
                  <a:cubicBezTo>
                    <a:pt x="475" y="317"/>
                    <a:pt x="479" y="305"/>
                    <a:pt x="474" y="295"/>
                  </a:cubicBezTo>
                  <a:cubicBezTo>
                    <a:pt x="338" y="37"/>
                    <a:pt x="338" y="37"/>
                    <a:pt x="338" y="37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96" name="Freeform 9697"/>
            <p:cNvSpPr>
              <a:spLocks/>
            </p:cNvSpPr>
            <p:nvPr/>
          </p:nvSpPr>
          <p:spPr bwMode="auto">
            <a:xfrm>
              <a:off x="7235879" y="1554169"/>
              <a:ext cx="638180" cy="744540"/>
            </a:xfrm>
            <a:custGeom>
              <a:avLst/>
              <a:gdLst>
                <a:gd name="T0" fmla="*/ 53 w 335"/>
                <a:gd name="T1" fmla="*/ 0 h 391"/>
                <a:gd name="T2" fmla="*/ 0 w 335"/>
                <a:gd name="T3" fmla="*/ 28 h 391"/>
                <a:gd name="T4" fmla="*/ 191 w 335"/>
                <a:gd name="T5" fmla="*/ 391 h 391"/>
                <a:gd name="T6" fmla="*/ 321 w 335"/>
                <a:gd name="T7" fmla="*/ 323 h 391"/>
                <a:gd name="T8" fmla="*/ 330 w 335"/>
                <a:gd name="T9" fmla="*/ 295 h 391"/>
                <a:gd name="T10" fmla="*/ 194 w 335"/>
                <a:gd name="T11" fmla="*/ 37 h 391"/>
                <a:gd name="T12" fmla="*/ 53 w 335"/>
                <a:gd name="T13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391">
                  <a:moveTo>
                    <a:pt x="53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321" y="323"/>
                    <a:pt x="321" y="323"/>
                    <a:pt x="321" y="323"/>
                  </a:cubicBezTo>
                  <a:cubicBezTo>
                    <a:pt x="331" y="317"/>
                    <a:pt x="335" y="305"/>
                    <a:pt x="330" y="295"/>
                  </a:cubicBezTo>
                  <a:cubicBezTo>
                    <a:pt x="194" y="37"/>
                    <a:pt x="194" y="37"/>
                    <a:pt x="194" y="37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97" name="Freeform 9698"/>
            <p:cNvSpPr>
              <a:spLocks/>
            </p:cNvSpPr>
            <p:nvPr/>
          </p:nvSpPr>
          <p:spPr bwMode="auto">
            <a:xfrm>
              <a:off x="7053315" y="1704982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98" name="Freeform 9699"/>
            <p:cNvSpPr>
              <a:spLocks/>
            </p:cNvSpPr>
            <p:nvPr/>
          </p:nvSpPr>
          <p:spPr bwMode="auto">
            <a:xfrm>
              <a:off x="7081890" y="1760544"/>
              <a:ext cx="227014" cy="141288"/>
            </a:xfrm>
            <a:custGeom>
              <a:avLst/>
              <a:gdLst>
                <a:gd name="T0" fmla="*/ 143 w 143"/>
                <a:gd name="T1" fmla="*/ 20 h 89"/>
                <a:gd name="T2" fmla="*/ 11 w 143"/>
                <a:gd name="T3" fmla="*/ 89 h 89"/>
                <a:gd name="T4" fmla="*/ 0 w 143"/>
                <a:gd name="T5" fmla="*/ 68 h 89"/>
                <a:gd name="T6" fmla="*/ 132 w 143"/>
                <a:gd name="T7" fmla="*/ 0 h 89"/>
                <a:gd name="T8" fmla="*/ 143 w 143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20"/>
                  </a:moveTo>
                  <a:lnTo>
                    <a:pt x="11" y="89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99" name="Freeform 9700"/>
            <p:cNvSpPr>
              <a:spLocks/>
            </p:cNvSpPr>
            <p:nvPr/>
          </p:nvSpPr>
          <p:spPr bwMode="auto">
            <a:xfrm>
              <a:off x="7110466" y="1812932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0" name="Freeform 9701"/>
            <p:cNvSpPr>
              <a:spLocks/>
            </p:cNvSpPr>
            <p:nvPr/>
          </p:nvSpPr>
          <p:spPr bwMode="auto">
            <a:xfrm>
              <a:off x="7139041" y="1868495"/>
              <a:ext cx="227014" cy="141288"/>
            </a:xfrm>
            <a:custGeom>
              <a:avLst/>
              <a:gdLst>
                <a:gd name="T0" fmla="*/ 143 w 143"/>
                <a:gd name="T1" fmla="*/ 19 h 89"/>
                <a:gd name="T2" fmla="*/ 11 w 143"/>
                <a:gd name="T3" fmla="*/ 89 h 89"/>
                <a:gd name="T4" fmla="*/ 0 w 143"/>
                <a:gd name="T5" fmla="*/ 69 h 89"/>
                <a:gd name="T6" fmla="*/ 132 w 143"/>
                <a:gd name="T7" fmla="*/ 0 h 89"/>
                <a:gd name="T8" fmla="*/ 143 w 143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19"/>
                  </a:moveTo>
                  <a:lnTo>
                    <a:pt x="11" y="89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1" name="Freeform 9702"/>
            <p:cNvSpPr>
              <a:spLocks/>
            </p:cNvSpPr>
            <p:nvPr/>
          </p:nvSpPr>
          <p:spPr bwMode="auto">
            <a:xfrm>
              <a:off x="7167616" y="1922470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2" name="Freeform 9703"/>
            <p:cNvSpPr>
              <a:spLocks/>
            </p:cNvSpPr>
            <p:nvPr/>
          </p:nvSpPr>
          <p:spPr bwMode="auto">
            <a:xfrm>
              <a:off x="7196191" y="197803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3" name="Freeform 9704"/>
            <p:cNvSpPr>
              <a:spLocks/>
            </p:cNvSpPr>
            <p:nvPr/>
          </p:nvSpPr>
          <p:spPr bwMode="auto">
            <a:xfrm>
              <a:off x="7226354" y="2035183"/>
              <a:ext cx="227014" cy="139700"/>
            </a:xfrm>
            <a:custGeom>
              <a:avLst/>
              <a:gdLst>
                <a:gd name="T0" fmla="*/ 143 w 143"/>
                <a:gd name="T1" fmla="*/ 19 h 88"/>
                <a:gd name="T2" fmla="*/ 11 w 143"/>
                <a:gd name="T3" fmla="*/ 88 h 88"/>
                <a:gd name="T4" fmla="*/ 0 w 143"/>
                <a:gd name="T5" fmla="*/ 68 h 88"/>
                <a:gd name="T6" fmla="*/ 132 w 143"/>
                <a:gd name="T7" fmla="*/ 0 h 88"/>
                <a:gd name="T8" fmla="*/ 143 w 143"/>
                <a:gd name="T9" fmla="*/ 1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8">
                  <a:moveTo>
                    <a:pt x="143" y="19"/>
                  </a:moveTo>
                  <a:lnTo>
                    <a:pt x="11" y="88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4" name="Freeform 9705"/>
            <p:cNvSpPr>
              <a:spLocks/>
            </p:cNvSpPr>
            <p:nvPr/>
          </p:nvSpPr>
          <p:spPr bwMode="auto">
            <a:xfrm>
              <a:off x="7253342" y="208598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5" name="Freeform 9706"/>
            <p:cNvSpPr>
              <a:spLocks/>
            </p:cNvSpPr>
            <p:nvPr/>
          </p:nvSpPr>
          <p:spPr bwMode="auto">
            <a:xfrm>
              <a:off x="7281917" y="2139958"/>
              <a:ext cx="227014" cy="139700"/>
            </a:xfrm>
            <a:custGeom>
              <a:avLst/>
              <a:gdLst>
                <a:gd name="T0" fmla="*/ 143 w 143"/>
                <a:gd name="T1" fmla="*/ 20 h 88"/>
                <a:gd name="T2" fmla="*/ 11 w 143"/>
                <a:gd name="T3" fmla="*/ 88 h 88"/>
                <a:gd name="T4" fmla="*/ 0 w 143"/>
                <a:gd name="T5" fmla="*/ 69 h 88"/>
                <a:gd name="T6" fmla="*/ 132 w 143"/>
                <a:gd name="T7" fmla="*/ 0 h 88"/>
                <a:gd name="T8" fmla="*/ 143 w 143"/>
                <a:gd name="T9" fmla="*/ 2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8">
                  <a:moveTo>
                    <a:pt x="143" y="20"/>
                  </a:moveTo>
                  <a:lnTo>
                    <a:pt x="11" y="88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6" name="Freeform 9707"/>
            <p:cNvSpPr>
              <a:spLocks/>
            </p:cNvSpPr>
            <p:nvPr/>
          </p:nvSpPr>
          <p:spPr bwMode="auto">
            <a:xfrm>
              <a:off x="7308905" y="2190758"/>
              <a:ext cx="227014" cy="141288"/>
            </a:xfrm>
            <a:custGeom>
              <a:avLst/>
              <a:gdLst>
                <a:gd name="T0" fmla="*/ 143 w 143"/>
                <a:gd name="T1" fmla="*/ 20 h 89"/>
                <a:gd name="T2" fmla="*/ 11 w 143"/>
                <a:gd name="T3" fmla="*/ 89 h 89"/>
                <a:gd name="T4" fmla="*/ 0 w 143"/>
                <a:gd name="T5" fmla="*/ 68 h 89"/>
                <a:gd name="T6" fmla="*/ 132 w 143"/>
                <a:gd name="T7" fmla="*/ 0 h 89"/>
                <a:gd name="T8" fmla="*/ 143 w 143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20"/>
                  </a:moveTo>
                  <a:lnTo>
                    <a:pt x="11" y="89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7" name="Freeform 9708"/>
            <p:cNvSpPr>
              <a:spLocks/>
            </p:cNvSpPr>
            <p:nvPr/>
          </p:nvSpPr>
          <p:spPr bwMode="auto">
            <a:xfrm>
              <a:off x="7300967" y="1598619"/>
              <a:ext cx="188914" cy="122238"/>
            </a:xfrm>
            <a:custGeom>
              <a:avLst/>
              <a:gdLst>
                <a:gd name="T0" fmla="*/ 119 w 119"/>
                <a:gd name="T1" fmla="*/ 20 h 77"/>
                <a:gd name="T2" fmla="*/ 11 w 119"/>
                <a:gd name="T3" fmla="*/ 77 h 77"/>
                <a:gd name="T4" fmla="*/ 0 w 119"/>
                <a:gd name="T5" fmla="*/ 56 h 77"/>
                <a:gd name="T6" fmla="*/ 108 w 119"/>
                <a:gd name="T7" fmla="*/ 0 h 77"/>
                <a:gd name="T8" fmla="*/ 119 w 119"/>
                <a:gd name="T9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77">
                  <a:moveTo>
                    <a:pt x="119" y="20"/>
                  </a:moveTo>
                  <a:lnTo>
                    <a:pt x="11" y="77"/>
                  </a:lnTo>
                  <a:lnTo>
                    <a:pt x="0" y="56"/>
                  </a:lnTo>
                  <a:lnTo>
                    <a:pt x="108" y="0"/>
                  </a:lnTo>
                  <a:lnTo>
                    <a:pt x="119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8" name="Freeform 9709"/>
            <p:cNvSpPr>
              <a:spLocks/>
            </p:cNvSpPr>
            <p:nvPr/>
          </p:nvSpPr>
          <p:spPr bwMode="auto">
            <a:xfrm>
              <a:off x="7331130" y="1631956"/>
              <a:ext cx="225427" cy="142875"/>
            </a:xfrm>
            <a:custGeom>
              <a:avLst/>
              <a:gdLst>
                <a:gd name="T0" fmla="*/ 142 w 142"/>
                <a:gd name="T1" fmla="*/ 21 h 90"/>
                <a:gd name="T2" fmla="*/ 10 w 142"/>
                <a:gd name="T3" fmla="*/ 90 h 90"/>
                <a:gd name="T4" fmla="*/ 0 w 142"/>
                <a:gd name="T5" fmla="*/ 70 h 90"/>
                <a:gd name="T6" fmla="*/ 132 w 142"/>
                <a:gd name="T7" fmla="*/ 0 h 90"/>
                <a:gd name="T8" fmla="*/ 142 w 142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1"/>
                  </a:moveTo>
                  <a:lnTo>
                    <a:pt x="10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9" name="Freeform 9710"/>
            <p:cNvSpPr>
              <a:spLocks/>
            </p:cNvSpPr>
            <p:nvPr/>
          </p:nvSpPr>
          <p:spPr bwMode="auto">
            <a:xfrm>
              <a:off x="7359705" y="1687519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0" name="Freeform 9711"/>
            <p:cNvSpPr>
              <a:spLocks/>
            </p:cNvSpPr>
            <p:nvPr/>
          </p:nvSpPr>
          <p:spPr bwMode="auto">
            <a:xfrm>
              <a:off x="7388280" y="1741494"/>
              <a:ext cx="225427" cy="142875"/>
            </a:xfrm>
            <a:custGeom>
              <a:avLst/>
              <a:gdLst>
                <a:gd name="T0" fmla="*/ 142 w 142"/>
                <a:gd name="T1" fmla="*/ 20 h 90"/>
                <a:gd name="T2" fmla="*/ 10 w 142"/>
                <a:gd name="T3" fmla="*/ 90 h 90"/>
                <a:gd name="T4" fmla="*/ 0 w 142"/>
                <a:gd name="T5" fmla="*/ 69 h 90"/>
                <a:gd name="T6" fmla="*/ 132 w 142"/>
                <a:gd name="T7" fmla="*/ 0 h 90"/>
                <a:gd name="T8" fmla="*/ 142 w 142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0"/>
                  </a:moveTo>
                  <a:lnTo>
                    <a:pt x="10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2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1" name="Freeform 9712"/>
            <p:cNvSpPr>
              <a:spLocks/>
            </p:cNvSpPr>
            <p:nvPr/>
          </p:nvSpPr>
          <p:spPr bwMode="auto">
            <a:xfrm>
              <a:off x="7416855" y="1793882"/>
              <a:ext cx="225427" cy="142875"/>
            </a:xfrm>
            <a:custGeom>
              <a:avLst/>
              <a:gdLst>
                <a:gd name="T0" fmla="*/ 142 w 142"/>
                <a:gd name="T1" fmla="*/ 21 h 90"/>
                <a:gd name="T2" fmla="*/ 10 w 142"/>
                <a:gd name="T3" fmla="*/ 90 h 90"/>
                <a:gd name="T4" fmla="*/ 0 w 142"/>
                <a:gd name="T5" fmla="*/ 70 h 90"/>
                <a:gd name="T6" fmla="*/ 132 w 142"/>
                <a:gd name="T7" fmla="*/ 0 h 90"/>
                <a:gd name="T8" fmla="*/ 142 w 142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1"/>
                  </a:moveTo>
                  <a:lnTo>
                    <a:pt x="10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2" name="Freeform 9713"/>
            <p:cNvSpPr>
              <a:spLocks/>
            </p:cNvSpPr>
            <p:nvPr/>
          </p:nvSpPr>
          <p:spPr bwMode="auto">
            <a:xfrm>
              <a:off x="7445431" y="1849445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3" name="Freeform 9714"/>
            <p:cNvSpPr>
              <a:spLocks/>
            </p:cNvSpPr>
            <p:nvPr/>
          </p:nvSpPr>
          <p:spPr bwMode="auto">
            <a:xfrm>
              <a:off x="7474006" y="1906595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4" name="Freeform 9715"/>
            <p:cNvSpPr>
              <a:spLocks/>
            </p:cNvSpPr>
            <p:nvPr/>
          </p:nvSpPr>
          <p:spPr bwMode="auto">
            <a:xfrm>
              <a:off x="7502581" y="195898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5" name="Freeform 9716"/>
            <p:cNvSpPr>
              <a:spLocks/>
            </p:cNvSpPr>
            <p:nvPr/>
          </p:nvSpPr>
          <p:spPr bwMode="auto">
            <a:xfrm>
              <a:off x="7529569" y="2011370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6" name="Freeform 9717"/>
            <p:cNvSpPr>
              <a:spLocks/>
            </p:cNvSpPr>
            <p:nvPr/>
          </p:nvSpPr>
          <p:spPr bwMode="auto">
            <a:xfrm>
              <a:off x="7558144" y="2063758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0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0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7" name="Freeform 9718"/>
            <p:cNvSpPr>
              <a:spLocks/>
            </p:cNvSpPr>
            <p:nvPr/>
          </p:nvSpPr>
          <p:spPr bwMode="auto">
            <a:xfrm>
              <a:off x="7389868" y="1606556"/>
              <a:ext cx="215902" cy="153988"/>
            </a:xfrm>
            <a:custGeom>
              <a:avLst/>
              <a:gdLst>
                <a:gd name="T0" fmla="*/ 0 w 113"/>
                <a:gd name="T1" fmla="*/ 0 h 81"/>
                <a:gd name="T2" fmla="*/ 23 w 113"/>
                <a:gd name="T3" fmla="*/ 50 h 81"/>
                <a:gd name="T4" fmla="*/ 60 w 113"/>
                <a:gd name="T5" fmla="*/ 60 h 81"/>
                <a:gd name="T6" fmla="*/ 113 w 113"/>
                <a:gd name="T7" fmla="*/ 10 h 81"/>
                <a:gd name="T8" fmla="*/ 0 w 113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1">
                  <a:moveTo>
                    <a:pt x="0" y="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31" y="81"/>
                    <a:pt x="60" y="60"/>
                  </a:cubicBezTo>
                  <a:cubicBezTo>
                    <a:pt x="113" y="10"/>
                    <a:pt x="113" y="10"/>
                    <a:pt x="113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8" name="Freeform 9719"/>
            <p:cNvSpPr>
              <a:spLocks/>
            </p:cNvSpPr>
            <p:nvPr/>
          </p:nvSpPr>
          <p:spPr bwMode="auto">
            <a:xfrm>
              <a:off x="7337480" y="1554169"/>
              <a:ext cx="268290" cy="192088"/>
            </a:xfrm>
            <a:custGeom>
              <a:avLst/>
              <a:gdLst>
                <a:gd name="T0" fmla="*/ 0 w 141"/>
                <a:gd name="T1" fmla="*/ 0 h 101"/>
                <a:gd name="T2" fmla="*/ 22 w 141"/>
                <a:gd name="T3" fmla="*/ 65 h 101"/>
                <a:gd name="T4" fmla="*/ 68 w 141"/>
                <a:gd name="T5" fmla="*/ 81 h 101"/>
                <a:gd name="T6" fmla="*/ 141 w 141"/>
                <a:gd name="T7" fmla="*/ 37 h 101"/>
                <a:gd name="T8" fmla="*/ 0 w 141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1">
                  <a:moveTo>
                    <a:pt x="0" y="0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31" y="101"/>
                    <a:pt x="68" y="81"/>
                  </a:cubicBezTo>
                  <a:cubicBezTo>
                    <a:pt x="141" y="37"/>
                    <a:pt x="141" y="37"/>
                    <a:pt x="141" y="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9" name="Freeform 9720"/>
            <p:cNvSpPr>
              <a:spLocks/>
            </p:cNvSpPr>
            <p:nvPr/>
          </p:nvSpPr>
          <p:spPr bwMode="auto">
            <a:xfrm>
              <a:off x="7342242" y="2314584"/>
              <a:ext cx="57150" cy="92075"/>
            </a:xfrm>
            <a:custGeom>
              <a:avLst/>
              <a:gdLst>
                <a:gd name="T0" fmla="*/ 1 w 30"/>
                <a:gd name="T1" fmla="*/ 11 h 48"/>
                <a:gd name="T2" fmla="*/ 25 w 30"/>
                <a:gd name="T3" fmla="*/ 14 h 48"/>
                <a:gd name="T4" fmla="*/ 30 w 30"/>
                <a:gd name="T5" fmla="*/ 48 h 48"/>
                <a:gd name="T6" fmla="*/ 0 w 30"/>
                <a:gd name="T7" fmla="*/ 26 h 48"/>
                <a:gd name="T8" fmla="*/ 1 w 30"/>
                <a:gd name="T9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8">
                  <a:moveTo>
                    <a:pt x="1" y="11"/>
                  </a:moveTo>
                  <a:cubicBezTo>
                    <a:pt x="1" y="11"/>
                    <a:pt x="21" y="0"/>
                    <a:pt x="25" y="1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0" name="Freeform 9721"/>
            <p:cNvSpPr>
              <a:spLocks/>
            </p:cNvSpPr>
            <p:nvPr/>
          </p:nvSpPr>
          <p:spPr bwMode="auto">
            <a:xfrm>
              <a:off x="7277154" y="2316171"/>
              <a:ext cx="122238" cy="90488"/>
            </a:xfrm>
            <a:custGeom>
              <a:avLst/>
              <a:gdLst>
                <a:gd name="T0" fmla="*/ 0 w 65"/>
                <a:gd name="T1" fmla="*/ 26 h 47"/>
                <a:gd name="T2" fmla="*/ 29 w 65"/>
                <a:gd name="T3" fmla="*/ 8 h 47"/>
                <a:gd name="T4" fmla="*/ 50 w 65"/>
                <a:gd name="T5" fmla="*/ 15 h 47"/>
                <a:gd name="T6" fmla="*/ 65 w 65"/>
                <a:gd name="T7" fmla="*/ 47 h 47"/>
                <a:gd name="T8" fmla="*/ 0 w 65"/>
                <a:gd name="T9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7">
                  <a:moveTo>
                    <a:pt x="0" y="26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43" y="0"/>
                    <a:pt x="50" y="15"/>
                  </a:cubicBezTo>
                  <a:cubicBezTo>
                    <a:pt x="65" y="47"/>
                    <a:pt x="65" y="47"/>
                    <a:pt x="65" y="4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1" name="Freeform 9722"/>
            <p:cNvSpPr>
              <a:spLocks/>
            </p:cNvSpPr>
            <p:nvPr/>
          </p:nvSpPr>
          <p:spPr bwMode="auto">
            <a:xfrm>
              <a:off x="4545046" y="2173296"/>
              <a:ext cx="3273450" cy="2278070"/>
            </a:xfrm>
            <a:custGeom>
              <a:avLst/>
              <a:gdLst>
                <a:gd name="T0" fmla="*/ 951 w 1719"/>
                <a:gd name="T1" fmla="*/ 0 h 1196"/>
                <a:gd name="T2" fmla="*/ 868 w 1719"/>
                <a:gd name="T3" fmla="*/ 176 h 1196"/>
                <a:gd name="T4" fmla="*/ 735 w 1719"/>
                <a:gd name="T5" fmla="*/ 0 h 1196"/>
                <a:gd name="T6" fmla="*/ 0 w 1719"/>
                <a:gd name="T7" fmla="*/ 0 h 1196"/>
                <a:gd name="T8" fmla="*/ 0 w 1719"/>
                <a:gd name="T9" fmla="*/ 1196 h 1196"/>
                <a:gd name="T10" fmla="*/ 1719 w 1719"/>
                <a:gd name="T11" fmla="*/ 1196 h 1196"/>
                <a:gd name="T12" fmla="*/ 1719 w 1719"/>
                <a:gd name="T13" fmla="*/ 0 h 1196"/>
                <a:gd name="T14" fmla="*/ 951 w 1719"/>
                <a:gd name="T1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9" h="1196">
                  <a:moveTo>
                    <a:pt x="951" y="0"/>
                  </a:moveTo>
                  <a:cubicBezTo>
                    <a:pt x="868" y="176"/>
                    <a:pt x="868" y="176"/>
                    <a:pt x="868" y="176"/>
                  </a:cubicBezTo>
                  <a:cubicBezTo>
                    <a:pt x="868" y="176"/>
                    <a:pt x="785" y="64"/>
                    <a:pt x="7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6"/>
                    <a:pt x="0" y="1196"/>
                    <a:pt x="0" y="1196"/>
                  </a:cubicBezTo>
                  <a:cubicBezTo>
                    <a:pt x="1719" y="1196"/>
                    <a:pt x="1719" y="1196"/>
                    <a:pt x="1719" y="1196"/>
                  </a:cubicBezTo>
                  <a:cubicBezTo>
                    <a:pt x="1719" y="0"/>
                    <a:pt x="1719" y="0"/>
                    <a:pt x="1719" y="0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2" name="Freeform 9723"/>
            <p:cNvSpPr>
              <a:spLocks/>
            </p:cNvSpPr>
            <p:nvPr/>
          </p:nvSpPr>
          <p:spPr bwMode="auto">
            <a:xfrm>
              <a:off x="4583146" y="2136783"/>
              <a:ext cx="3192487" cy="2284420"/>
            </a:xfrm>
            <a:custGeom>
              <a:avLst/>
              <a:gdLst>
                <a:gd name="T0" fmla="*/ 42 w 2011"/>
                <a:gd name="T1" fmla="*/ 0 h 1439"/>
                <a:gd name="T2" fmla="*/ 0 w 2011"/>
                <a:gd name="T3" fmla="*/ 42 h 1439"/>
                <a:gd name="T4" fmla="*/ 0 w 2011"/>
                <a:gd name="T5" fmla="*/ 1439 h 1439"/>
                <a:gd name="T6" fmla="*/ 2011 w 2011"/>
                <a:gd name="T7" fmla="*/ 1439 h 1439"/>
                <a:gd name="T8" fmla="*/ 2011 w 2011"/>
                <a:gd name="T9" fmla="*/ 64 h 1439"/>
                <a:gd name="T10" fmla="*/ 1964 w 2011"/>
                <a:gd name="T11" fmla="*/ 0 h 1439"/>
                <a:gd name="T12" fmla="*/ 1008 w 2011"/>
                <a:gd name="T13" fmla="*/ 252 h 1439"/>
                <a:gd name="T14" fmla="*/ 42 w 2011"/>
                <a:gd name="T1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1" h="1439">
                  <a:moveTo>
                    <a:pt x="42" y="0"/>
                  </a:moveTo>
                  <a:lnTo>
                    <a:pt x="0" y="42"/>
                  </a:lnTo>
                  <a:lnTo>
                    <a:pt x="0" y="1439"/>
                  </a:lnTo>
                  <a:lnTo>
                    <a:pt x="2011" y="1439"/>
                  </a:lnTo>
                  <a:lnTo>
                    <a:pt x="2011" y="64"/>
                  </a:lnTo>
                  <a:lnTo>
                    <a:pt x="1964" y="0"/>
                  </a:lnTo>
                  <a:lnTo>
                    <a:pt x="1008" y="25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3" name="Freeform 9724"/>
            <p:cNvSpPr>
              <a:spLocks/>
            </p:cNvSpPr>
            <p:nvPr/>
          </p:nvSpPr>
          <p:spPr bwMode="auto">
            <a:xfrm>
              <a:off x="4649822" y="2136783"/>
              <a:ext cx="3051198" cy="2236795"/>
            </a:xfrm>
            <a:custGeom>
              <a:avLst/>
              <a:gdLst>
                <a:gd name="T0" fmla="*/ 913 w 1602"/>
                <a:gd name="T1" fmla="*/ 0 h 1174"/>
                <a:gd name="T2" fmla="*/ 801 w 1602"/>
                <a:gd name="T3" fmla="*/ 145 h 1174"/>
                <a:gd name="T4" fmla="*/ 650 w 1602"/>
                <a:gd name="T5" fmla="*/ 0 h 1174"/>
                <a:gd name="T6" fmla="*/ 0 w 1602"/>
                <a:gd name="T7" fmla="*/ 0 h 1174"/>
                <a:gd name="T8" fmla="*/ 0 w 1602"/>
                <a:gd name="T9" fmla="*/ 1174 h 1174"/>
                <a:gd name="T10" fmla="*/ 1602 w 1602"/>
                <a:gd name="T11" fmla="*/ 1174 h 1174"/>
                <a:gd name="T12" fmla="*/ 1602 w 1602"/>
                <a:gd name="T13" fmla="*/ 0 h 1174"/>
                <a:gd name="T14" fmla="*/ 913 w 1602"/>
                <a:gd name="T15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2" h="1174">
                  <a:moveTo>
                    <a:pt x="913" y="0"/>
                  </a:moveTo>
                  <a:cubicBezTo>
                    <a:pt x="803" y="0"/>
                    <a:pt x="801" y="145"/>
                    <a:pt x="801" y="145"/>
                  </a:cubicBezTo>
                  <a:cubicBezTo>
                    <a:pt x="799" y="10"/>
                    <a:pt x="650" y="0"/>
                    <a:pt x="6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74"/>
                    <a:pt x="0" y="1174"/>
                    <a:pt x="0" y="1174"/>
                  </a:cubicBezTo>
                  <a:cubicBezTo>
                    <a:pt x="1602" y="1174"/>
                    <a:pt x="1602" y="1174"/>
                    <a:pt x="1602" y="1174"/>
                  </a:cubicBezTo>
                  <a:cubicBezTo>
                    <a:pt x="1602" y="0"/>
                    <a:pt x="1602" y="0"/>
                    <a:pt x="1602" y="0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4" name="Rectangle 9725"/>
            <p:cNvSpPr>
              <a:spLocks noChangeArrowheads="1"/>
            </p:cNvSpPr>
            <p:nvPr/>
          </p:nvSpPr>
          <p:spPr bwMode="auto">
            <a:xfrm>
              <a:off x="4737135" y="2244734"/>
              <a:ext cx="555629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5" name="Rectangle 9726"/>
            <p:cNvSpPr>
              <a:spLocks noChangeArrowheads="1"/>
            </p:cNvSpPr>
            <p:nvPr/>
          </p:nvSpPr>
          <p:spPr bwMode="auto">
            <a:xfrm>
              <a:off x="4737135" y="2354271"/>
              <a:ext cx="555629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6" name="Rectangle 9727"/>
            <p:cNvSpPr>
              <a:spLocks noChangeArrowheads="1"/>
            </p:cNvSpPr>
            <p:nvPr/>
          </p:nvSpPr>
          <p:spPr bwMode="auto">
            <a:xfrm>
              <a:off x="4737135" y="2927361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7" name="Rectangle 9728"/>
            <p:cNvSpPr>
              <a:spLocks noChangeArrowheads="1"/>
            </p:cNvSpPr>
            <p:nvPr/>
          </p:nvSpPr>
          <p:spPr bwMode="auto">
            <a:xfrm>
              <a:off x="4737135" y="3038486"/>
              <a:ext cx="48895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8" name="Rectangle 9729"/>
            <p:cNvSpPr>
              <a:spLocks noChangeArrowheads="1"/>
            </p:cNvSpPr>
            <p:nvPr/>
          </p:nvSpPr>
          <p:spPr bwMode="auto">
            <a:xfrm>
              <a:off x="4737135" y="3144849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9" name="Rectangle 9730"/>
            <p:cNvSpPr>
              <a:spLocks noChangeArrowheads="1"/>
            </p:cNvSpPr>
            <p:nvPr/>
          </p:nvSpPr>
          <p:spPr bwMode="auto">
            <a:xfrm>
              <a:off x="4737135" y="3249624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0" name="Rectangle 9731"/>
            <p:cNvSpPr>
              <a:spLocks noChangeArrowheads="1"/>
            </p:cNvSpPr>
            <p:nvPr/>
          </p:nvSpPr>
          <p:spPr bwMode="auto">
            <a:xfrm>
              <a:off x="4737135" y="2460634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1" name="Rectangle 9732"/>
            <p:cNvSpPr>
              <a:spLocks noChangeArrowheads="1"/>
            </p:cNvSpPr>
            <p:nvPr/>
          </p:nvSpPr>
          <p:spPr bwMode="auto">
            <a:xfrm>
              <a:off x="4737135" y="2568585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2" name="Rectangle 9733"/>
            <p:cNvSpPr>
              <a:spLocks noChangeArrowheads="1"/>
            </p:cNvSpPr>
            <p:nvPr/>
          </p:nvSpPr>
          <p:spPr bwMode="auto">
            <a:xfrm>
              <a:off x="4737135" y="2670185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3" name="Rectangle 9734"/>
            <p:cNvSpPr>
              <a:spLocks noChangeArrowheads="1"/>
            </p:cNvSpPr>
            <p:nvPr/>
          </p:nvSpPr>
          <p:spPr bwMode="auto">
            <a:xfrm>
              <a:off x="4737135" y="2771785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4" name="Rectangle 9735"/>
            <p:cNvSpPr>
              <a:spLocks noChangeArrowheads="1"/>
            </p:cNvSpPr>
            <p:nvPr/>
          </p:nvSpPr>
          <p:spPr bwMode="auto">
            <a:xfrm>
              <a:off x="4737135" y="3384562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5" name="Rectangle 9736"/>
            <p:cNvSpPr>
              <a:spLocks noChangeArrowheads="1"/>
            </p:cNvSpPr>
            <p:nvPr/>
          </p:nvSpPr>
          <p:spPr bwMode="auto">
            <a:xfrm>
              <a:off x="4737135" y="3497275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6" name="Rectangle 9737"/>
            <p:cNvSpPr>
              <a:spLocks noChangeArrowheads="1"/>
            </p:cNvSpPr>
            <p:nvPr/>
          </p:nvSpPr>
          <p:spPr bwMode="auto">
            <a:xfrm>
              <a:off x="4737135" y="3602051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7" name="Rectangle 9738"/>
            <p:cNvSpPr>
              <a:spLocks noChangeArrowheads="1"/>
            </p:cNvSpPr>
            <p:nvPr/>
          </p:nvSpPr>
          <p:spPr bwMode="auto">
            <a:xfrm>
              <a:off x="4981612" y="3711588"/>
              <a:ext cx="86519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8" name="Rectangle 9739"/>
            <p:cNvSpPr>
              <a:spLocks noChangeArrowheads="1"/>
            </p:cNvSpPr>
            <p:nvPr/>
          </p:nvSpPr>
          <p:spPr bwMode="auto">
            <a:xfrm>
              <a:off x="4737135" y="3811601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9" name="Rectangle 9740"/>
            <p:cNvSpPr>
              <a:spLocks noChangeArrowheads="1"/>
            </p:cNvSpPr>
            <p:nvPr/>
          </p:nvSpPr>
          <p:spPr bwMode="auto">
            <a:xfrm>
              <a:off x="4737135" y="3917964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0" name="Rectangle 9741"/>
            <p:cNvSpPr>
              <a:spLocks noChangeArrowheads="1"/>
            </p:cNvSpPr>
            <p:nvPr/>
          </p:nvSpPr>
          <p:spPr bwMode="auto">
            <a:xfrm>
              <a:off x="4737135" y="4022739"/>
              <a:ext cx="88424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1" name="Rectangle 9742"/>
            <p:cNvSpPr>
              <a:spLocks noChangeArrowheads="1"/>
            </p:cNvSpPr>
            <p:nvPr/>
          </p:nvSpPr>
          <p:spPr bwMode="auto">
            <a:xfrm>
              <a:off x="4737135" y="4132277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2" name="Rectangle 9743"/>
            <p:cNvSpPr>
              <a:spLocks noChangeArrowheads="1"/>
            </p:cNvSpPr>
            <p:nvPr/>
          </p:nvSpPr>
          <p:spPr bwMode="auto">
            <a:xfrm>
              <a:off x="4737135" y="4232290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3" name="Rectangle 9744"/>
            <p:cNvSpPr>
              <a:spLocks noChangeArrowheads="1"/>
            </p:cNvSpPr>
            <p:nvPr/>
          </p:nvSpPr>
          <p:spPr bwMode="auto">
            <a:xfrm>
              <a:off x="5292764" y="2908311"/>
              <a:ext cx="554042" cy="403226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4" name="Rectangle 9745"/>
            <p:cNvSpPr>
              <a:spLocks noChangeArrowheads="1"/>
            </p:cNvSpPr>
            <p:nvPr/>
          </p:nvSpPr>
          <p:spPr bwMode="auto">
            <a:xfrm>
              <a:off x="6496098" y="2266959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5" name="Rectangle 9746"/>
            <p:cNvSpPr>
              <a:spLocks noChangeArrowheads="1"/>
            </p:cNvSpPr>
            <p:nvPr/>
          </p:nvSpPr>
          <p:spPr bwMode="auto">
            <a:xfrm>
              <a:off x="6496098" y="2379671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6" name="Rectangle 9747"/>
            <p:cNvSpPr>
              <a:spLocks noChangeArrowheads="1"/>
            </p:cNvSpPr>
            <p:nvPr/>
          </p:nvSpPr>
          <p:spPr bwMode="auto">
            <a:xfrm>
              <a:off x="6496098" y="2484447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7" name="Rectangle 9748"/>
            <p:cNvSpPr>
              <a:spLocks noChangeArrowheads="1"/>
            </p:cNvSpPr>
            <p:nvPr/>
          </p:nvSpPr>
          <p:spPr bwMode="auto">
            <a:xfrm>
              <a:off x="6496098" y="2592397"/>
              <a:ext cx="110808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8" name="Rectangle 9749"/>
            <p:cNvSpPr>
              <a:spLocks noChangeArrowheads="1"/>
            </p:cNvSpPr>
            <p:nvPr/>
          </p:nvSpPr>
          <p:spPr bwMode="auto">
            <a:xfrm>
              <a:off x="6496098" y="2693998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9" name="Rectangle 9750"/>
            <p:cNvSpPr>
              <a:spLocks noChangeArrowheads="1"/>
            </p:cNvSpPr>
            <p:nvPr/>
          </p:nvSpPr>
          <p:spPr bwMode="auto">
            <a:xfrm>
              <a:off x="6496098" y="2797185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0" name="Rectangle 9751"/>
            <p:cNvSpPr>
              <a:spLocks noChangeArrowheads="1"/>
            </p:cNvSpPr>
            <p:nvPr/>
          </p:nvSpPr>
          <p:spPr bwMode="auto">
            <a:xfrm>
              <a:off x="6496098" y="3409962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1" name="Rectangle 9752"/>
            <p:cNvSpPr>
              <a:spLocks noChangeArrowheads="1"/>
            </p:cNvSpPr>
            <p:nvPr/>
          </p:nvSpPr>
          <p:spPr bwMode="auto">
            <a:xfrm>
              <a:off x="6496098" y="3521088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2" name="Rectangle 9753"/>
            <p:cNvSpPr>
              <a:spLocks noChangeArrowheads="1"/>
            </p:cNvSpPr>
            <p:nvPr/>
          </p:nvSpPr>
          <p:spPr bwMode="auto">
            <a:xfrm>
              <a:off x="6496098" y="3627451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3" name="Rectangle 9754"/>
            <p:cNvSpPr>
              <a:spLocks noChangeArrowheads="1"/>
            </p:cNvSpPr>
            <p:nvPr/>
          </p:nvSpPr>
          <p:spPr bwMode="auto">
            <a:xfrm>
              <a:off x="6496098" y="4046552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4" name="Rectangle 9755"/>
            <p:cNvSpPr>
              <a:spLocks noChangeArrowheads="1"/>
            </p:cNvSpPr>
            <p:nvPr/>
          </p:nvSpPr>
          <p:spPr bwMode="auto">
            <a:xfrm>
              <a:off x="6496098" y="4154502"/>
              <a:ext cx="110808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5" name="Rectangle 9756"/>
            <p:cNvSpPr>
              <a:spLocks noChangeArrowheads="1"/>
            </p:cNvSpPr>
            <p:nvPr/>
          </p:nvSpPr>
          <p:spPr bwMode="auto">
            <a:xfrm>
              <a:off x="6496098" y="4257690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6" name="Rectangle 9757"/>
            <p:cNvSpPr>
              <a:spLocks noChangeArrowheads="1"/>
            </p:cNvSpPr>
            <p:nvPr/>
          </p:nvSpPr>
          <p:spPr bwMode="auto">
            <a:xfrm>
              <a:off x="7086653" y="2933711"/>
              <a:ext cx="517529" cy="401639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7" name="Rectangle 9758"/>
            <p:cNvSpPr>
              <a:spLocks noChangeArrowheads="1"/>
            </p:cNvSpPr>
            <p:nvPr/>
          </p:nvSpPr>
          <p:spPr bwMode="auto">
            <a:xfrm>
              <a:off x="6496098" y="2933711"/>
              <a:ext cx="517529" cy="401639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8" name="Rectangle 9759"/>
            <p:cNvSpPr>
              <a:spLocks noChangeArrowheads="1"/>
            </p:cNvSpPr>
            <p:nvPr/>
          </p:nvSpPr>
          <p:spPr bwMode="auto">
            <a:xfrm>
              <a:off x="6496098" y="3740164"/>
              <a:ext cx="425453" cy="269876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9" name="Rectangle 9760"/>
            <p:cNvSpPr>
              <a:spLocks noChangeArrowheads="1"/>
            </p:cNvSpPr>
            <p:nvPr/>
          </p:nvSpPr>
          <p:spPr bwMode="auto">
            <a:xfrm>
              <a:off x="6967589" y="3740164"/>
              <a:ext cx="630242" cy="268288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0" name="Rectangle 9761"/>
            <p:cNvSpPr>
              <a:spLocks noChangeArrowheads="1"/>
            </p:cNvSpPr>
            <p:nvPr/>
          </p:nvSpPr>
          <p:spPr bwMode="auto">
            <a:xfrm>
              <a:off x="4002117" y="2265371"/>
              <a:ext cx="361953" cy="2095507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1" name="Rectangle 9762"/>
            <p:cNvSpPr>
              <a:spLocks noChangeArrowheads="1"/>
            </p:cNvSpPr>
            <p:nvPr/>
          </p:nvSpPr>
          <p:spPr bwMode="auto">
            <a:xfrm>
              <a:off x="3997354" y="2265371"/>
              <a:ext cx="138114" cy="209550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2" name="Rectangle 9763"/>
            <p:cNvSpPr>
              <a:spLocks noChangeArrowheads="1"/>
            </p:cNvSpPr>
            <p:nvPr/>
          </p:nvSpPr>
          <p:spPr bwMode="auto">
            <a:xfrm>
              <a:off x="4238656" y="2305059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3" name="Rectangle 9764"/>
            <p:cNvSpPr>
              <a:spLocks noChangeArrowheads="1"/>
            </p:cNvSpPr>
            <p:nvPr/>
          </p:nvSpPr>
          <p:spPr bwMode="auto">
            <a:xfrm>
              <a:off x="4297394" y="233045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4" name="Rectangle 9765"/>
            <p:cNvSpPr>
              <a:spLocks noChangeArrowheads="1"/>
            </p:cNvSpPr>
            <p:nvPr/>
          </p:nvSpPr>
          <p:spPr bwMode="auto">
            <a:xfrm>
              <a:off x="4297394" y="235268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5" name="Rectangle 9766"/>
            <p:cNvSpPr>
              <a:spLocks noChangeArrowheads="1"/>
            </p:cNvSpPr>
            <p:nvPr/>
          </p:nvSpPr>
          <p:spPr bwMode="auto">
            <a:xfrm>
              <a:off x="4297394" y="237808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6" name="Rectangle 9767"/>
            <p:cNvSpPr>
              <a:spLocks noChangeArrowheads="1"/>
            </p:cNvSpPr>
            <p:nvPr/>
          </p:nvSpPr>
          <p:spPr bwMode="auto">
            <a:xfrm>
              <a:off x="4297394" y="240030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7" name="Rectangle 9768"/>
            <p:cNvSpPr>
              <a:spLocks noChangeArrowheads="1"/>
            </p:cNvSpPr>
            <p:nvPr/>
          </p:nvSpPr>
          <p:spPr bwMode="auto">
            <a:xfrm>
              <a:off x="4238656" y="2422534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8" name="Rectangle 9769"/>
            <p:cNvSpPr>
              <a:spLocks noChangeArrowheads="1"/>
            </p:cNvSpPr>
            <p:nvPr/>
          </p:nvSpPr>
          <p:spPr bwMode="auto">
            <a:xfrm>
              <a:off x="4297394" y="2446347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9" name="Rectangle 9770"/>
            <p:cNvSpPr>
              <a:spLocks noChangeArrowheads="1"/>
            </p:cNvSpPr>
            <p:nvPr/>
          </p:nvSpPr>
          <p:spPr bwMode="auto">
            <a:xfrm>
              <a:off x="4297394" y="2470159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0" name="Rectangle 9771"/>
            <p:cNvSpPr>
              <a:spLocks noChangeArrowheads="1"/>
            </p:cNvSpPr>
            <p:nvPr/>
          </p:nvSpPr>
          <p:spPr bwMode="auto">
            <a:xfrm>
              <a:off x="4297394" y="249397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1" name="Rectangle 9772"/>
            <p:cNvSpPr>
              <a:spLocks noChangeArrowheads="1"/>
            </p:cNvSpPr>
            <p:nvPr/>
          </p:nvSpPr>
          <p:spPr bwMode="auto">
            <a:xfrm>
              <a:off x="4297394" y="2517784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2" name="Rectangle 9773"/>
            <p:cNvSpPr>
              <a:spLocks noChangeArrowheads="1"/>
            </p:cNvSpPr>
            <p:nvPr/>
          </p:nvSpPr>
          <p:spPr bwMode="auto">
            <a:xfrm>
              <a:off x="4238656" y="2541597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3" name="Rectangle 9774"/>
            <p:cNvSpPr>
              <a:spLocks noChangeArrowheads="1"/>
            </p:cNvSpPr>
            <p:nvPr/>
          </p:nvSpPr>
          <p:spPr bwMode="auto">
            <a:xfrm>
              <a:off x="4297394" y="2563822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4" name="Rectangle 9775"/>
            <p:cNvSpPr>
              <a:spLocks noChangeArrowheads="1"/>
            </p:cNvSpPr>
            <p:nvPr/>
          </p:nvSpPr>
          <p:spPr bwMode="auto">
            <a:xfrm>
              <a:off x="4297394" y="2587635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5" name="Rectangle 9776"/>
            <p:cNvSpPr>
              <a:spLocks noChangeArrowheads="1"/>
            </p:cNvSpPr>
            <p:nvPr/>
          </p:nvSpPr>
          <p:spPr bwMode="auto">
            <a:xfrm>
              <a:off x="4297394" y="2611447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6" name="Rectangle 9777"/>
            <p:cNvSpPr>
              <a:spLocks noChangeArrowheads="1"/>
            </p:cNvSpPr>
            <p:nvPr/>
          </p:nvSpPr>
          <p:spPr bwMode="auto">
            <a:xfrm>
              <a:off x="4297394" y="2635260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7" name="Rectangle 9778"/>
            <p:cNvSpPr>
              <a:spLocks noChangeArrowheads="1"/>
            </p:cNvSpPr>
            <p:nvPr/>
          </p:nvSpPr>
          <p:spPr bwMode="auto">
            <a:xfrm>
              <a:off x="4240244" y="2657485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8" name="Rectangle 9779"/>
            <p:cNvSpPr>
              <a:spLocks noChangeArrowheads="1"/>
            </p:cNvSpPr>
            <p:nvPr/>
          </p:nvSpPr>
          <p:spPr bwMode="auto">
            <a:xfrm>
              <a:off x="4297394" y="2682885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9" name="Rectangle 9780"/>
            <p:cNvSpPr>
              <a:spLocks noChangeArrowheads="1"/>
            </p:cNvSpPr>
            <p:nvPr/>
          </p:nvSpPr>
          <p:spPr bwMode="auto">
            <a:xfrm>
              <a:off x="4297394" y="2705110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0" name="Rectangle 9781"/>
            <p:cNvSpPr>
              <a:spLocks noChangeArrowheads="1"/>
            </p:cNvSpPr>
            <p:nvPr/>
          </p:nvSpPr>
          <p:spPr bwMode="auto">
            <a:xfrm>
              <a:off x="4297394" y="2730510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1" name="Rectangle 9782"/>
            <p:cNvSpPr>
              <a:spLocks noChangeArrowheads="1"/>
            </p:cNvSpPr>
            <p:nvPr/>
          </p:nvSpPr>
          <p:spPr bwMode="auto">
            <a:xfrm>
              <a:off x="4297394" y="2752735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2" name="Rectangle 9783"/>
            <p:cNvSpPr>
              <a:spLocks noChangeArrowheads="1"/>
            </p:cNvSpPr>
            <p:nvPr/>
          </p:nvSpPr>
          <p:spPr bwMode="auto">
            <a:xfrm>
              <a:off x="4238656" y="2774960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3" name="Rectangle 9784"/>
            <p:cNvSpPr>
              <a:spLocks noChangeArrowheads="1"/>
            </p:cNvSpPr>
            <p:nvPr/>
          </p:nvSpPr>
          <p:spPr bwMode="auto">
            <a:xfrm>
              <a:off x="4297394" y="2798773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4" name="Rectangle 9785"/>
            <p:cNvSpPr>
              <a:spLocks noChangeArrowheads="1"/>
            </p:cNvSpPr>
            <p:nvPr/>
          </p:nvSpPr>
          <p:spPr bwMode="auto">
            <a:xfrm>
              <a:off x="4297394" y="2820998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5" name="Rectangle 9786"/>
            <p:cNvSpPr>
              <a:spLocks noChangeArrowheads="1"/>
            </p:cNvSpPr>
            <p:nvPr/>
          </p:nvSpPr>
          <p:spPr bwMode="auto">
            <a:xfrm>
              <a:off x="4297394" y="2844811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6" name="Rectangle 9787"/>
            <p:cNvSpPr>
              <a:spLocks noChangeArrowheads="1"/>
            </p:cNvSpPr>
            <p:nvPr/>
          </p:nvSpPr>
          <p:spPr bwMode="auto">
            <a:xfrm>
              <a:off x="4297394" y="2868623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7" name="Rectangle 9788"/>
            <p:cNvSpPr>
              <a:spLocks noChangeArrowheads="1"/>
            </p:cNvSpPr>
            <p:nvPr/>
          </p:nvSpPr>
          <p:spPr bwMode="auto">
            <a:xfrm>
              <a:off x="4238656" y="2892436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8" name="Rectangle 9789"/>
            <p:cNvSpPr>
              <a:spLocks noChangeArrowheads="1"/>
            </p:cNvSpPr>
            <p:nvPr/>
          </p:nvSpPr>
          <p:spPr bwMode="auto">
            <a:xfrm>
              <a:off x="4297394" y="2914661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9" name="Rectangle 9790"/>
            <p:cNvSpPr>
              <a:spLocks noChangeArrowheads="1"/>
            </p:cNvSpPr>
            <p:nvPr/>
          </p:nvSpPr>
          <p:spPr bwMode="auto">
            <a:xfrm>
              <a:off x="4297394" y="2940061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0" name="Rectangle 9791"/>
            <p:cNvSpPr>
              <a:spLocks noChangeArrowheads="1"/>
            </p:cNvSpPr>
            <p:nvPr/>
          </p:nvSpPr>
          <p:spPr bwMode="auto">
            <a:xfrm>
              <a:off x="4297394" y="2962286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1" name="Rectangle 9792"/>
            <p:cNvSpPr>
              <a:spLocks noChangeArrowheads="1"/>
            </p:cNvSpPr>
            <p:nvPr/>
          </p:nvSpPr>
          <p:spPr bwMode="auto">
            <a:xfrm>
              <a:off x="4297394" y="2984511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2" name="Rectangle 9793"/>
            <p:cNvSpPr>
              <a:spLocks noChangeArrowheads="1"/>
            </p:cNvSpPr>
            <p:nvPr/>
          </p:nvSpPr>
          <p:spPr bwMode="auto">
            <a:xfrm>
              <a:off x="4240244" y="3008324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3" name="Rectangle 9794"/>
            <p:cNvSpPr>
              <a:spLocks noChangeArrowheads="1"/>
            </p:cNvSpPr>
            <p:nvPr/>
          </p:nvSpPr>
          <p:spPr bwMode="auto">
            <a:xfrm>
              <a:off x="4297394" y="3032136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4" name="Rectangle 9795"/>
            <p:cNvSpPr>
              <a:spLocks noChangeArrowheads="1"/>
            </p:cNvSpPr>
            <p:nvPr/>
          </p:nvSpPr>
          <p:spPr bwMode="auto">
            <a:xfrm>
              <a:off x="4297394" y="305594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5" name="Rectangle 9796"/>
            <p:cNvSpPr>
              <a:spLocks noChangeArrowheads="1"/>
            </p:cNvSpPr>
            <p:nvPr/>
          </p:nvSpPr>
          <p:spPr bwMode="auto">
            <a:xfrm>
              <a:off x="4297394" y="3079761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6" name="Rectangle 9797"/>
            <p:cNvSpPr>
              <a:spLocks noChangeArrowheads="1"/>
            </p:cNvSpPr>
            <p:nvPr/>
          </p:nvSpPr>
          <p:spPr bwMode="auto">
            <a:xfrm>
              <a:off x="4297394" y="310357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7" name="Rectangle 9798"/>
            <p:cNvSpPr>
              <a:spLocks noChangeArrowheads="1"/>
            </p:cNvSpPr>
            <p:nvPr/>
          </p:nvSpPr>
          <p:spPr bwMode="auto">
            <a:xfrm>
              <a:off x="4238656" y="3125799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8" name="Rectangle 9799"/>
            <p:cNvSpPr>
              <a:spLocks noChangeArrowheads="1"/>
            </p:cNvSpPr>
            <p:nvPr/>
          </p:nvSpPr>
          <p:spPr bwMode="auto">
            <a:xfrm>
              <a:off x="4297394" y="3146437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9" name="Rectangle 9800"/>
            <p:cNvSpPr>
              <a:spLocks noChangeArrowheads="1"/>
            </p:cNvSpPr>
            <p:nvPr/>
          </p:nvSpPr>
          <p:spPr bwMode="auto">
            <a:xfrm>
              <a:off x="4297394" y="317024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0" name="Rectangle 9801"/>
            <p:cNvSpPr>
              <a:spLocks noChangeArrowheads="1"/>
            </p:cNvSpPr>
            <p:nvPr/>
          </p:nvSpPr>
          <p:spPr bwMode="auto">
            <a:xfrm>
              <a:off x="4297394" y="3194062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1" name="Rectangle 9802"/>
            <p:cNvSpPr>
              <a:spLocks noChangeArrowheads="1"/>
            </p:cNvSpPr>
            <p:nvPr/>
          </p:nvSpPr>
          <p:spPr bwMode="auto">
            <a:xfrm>
              <a:off x="4297394" y="321787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2" name="Rectangle 9803"/>
            <p:cNvSpPr>
              <a:spLocks noChangeArrowheads="1"/>
            </p:cNvSpPr>
            <p:nvPr/>
          </p:nvSpPr>
          <p:spPr bwMode="auto">
            <a:xfrm>
              <a:off x="4240244" y="3240099"/>
              <a:ext cx="117476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3" name="Rectangle 9804"/>
            <p:cNvSpPr>
              <a:spLocks noChangeArrowheads="1"/>
            </p:cNvSpPr>
            <p:nvPr/>
          </p:nvSpPr>
          <p:spPr bwMode="auto">
            <a:xfrm>
              <a:off x="4297394" y="326391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4" name="Rectangle 9805"/>
            <p:cNvSpPr>
              <a:spLocks noChangeArrowheads="1"/>
            </p:cNvSpPr>
            <p:nvPr/>
          </p:nvSpPr>
          <p:spPr bwMode="auto">
            <a:xfrm>
              <a:off x="4297394" y="3286137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5" name="Rectangle 9806"/>
            <p:cNvSpPr>
              <a:spLocks noChangeArrowheads="1"/>
            </p:cNvSpPr>
            <p:nvPr/>
          </p:nvSpPr>
          <p:spPr bwMode="auto">
            <a:xfrm>
              <a:off x="4297394" y="3311537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6" name="Rectangle 9807"/>
            <p:cNvSpPr>
              <a:spLocks noChangeArrowheads="1"/>
            </p:cNvSpPr>
            <p:nvPr/>
          </p:nvSpPr>
          <p:spPr bwMode="auto">
            <a:xfrm>
              <a:off x="4297394" y="333376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7" name="Rectangle 9808"/>
            <p:cNvSpPr>
              <a:spLocks noChangeArrowheads="1"/>
            </p:cNvSpPr>
            <p:nvPr/>
          </p:nvSpPr>
          <p:spPr bwMode="auto">
            <a:xfrm>
              <a:off x="4240244" y="3355987"/>
              <a:ext cx="117476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8" name="Rectangle 9809"/>
            <p:cNvSpPr>
              <a:spLocks noChangeArrowheads="1"/>
            </p:cNvSpPr>
            <p:nvPr/>
          </p:nvSpPr>
          <p:spPr bwMode="auto">
            <a:xfrm>
              <a:off x="4300569" y="3381387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9" name="Rectangle 9810"/>
            <p:cNvSpPr>
              <a:spLocks noChangeArrowheads="1"/>
            </p:cNvSpPr>
            <p:nvPr/>
          </p:nvSpPr>
          <p:spPr bwMode="auto">
            <a:xfrm>
              <a:off x="4300569" y="3403612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0" name="Rectangle 9811"/>
            <p:cNvSpPr>
              <a:spLocks noChangeArrowheads="1"/>
            </p:cNvSpPr>
            <p:nvPr/>
          </p:nvSpPr>
          <p:spPr bwMode="auto">
            <a:xfrm>
              <a:off x="4300569" y="3427425"/>
              <a:ext cx="58738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1" name="Rectangle 9812"/>
            <p:cNvSpPr>
              <a:spLocks noChangeArrowheads="1"/>
            </p:cNvSpPr>
            <p:nvPr/>
          </p:nvSpPr>
          <p:spPr bwMode="auto">
            <a:xfrm>
              <a:off x="4300569" y="3451238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2" name="Rectangle 9813"/>
            <p:cNvSpPr>
              <a:spLocks noChangeArrowheads="1"/>
            </p:cNvSpPr>
            <p:nvPr/>
          </p:nvSpPr>
          <p:spPr bwMode="auto">
            <a:xfrm>
              <a:off x="4240244" y="3475050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3" name="Rectangle 9814"/>
            <p:cNvSpPr>
              <a:spLocks noChangeArrowheads="1"/>
            </p:cNvSpPr>
            <p:nvPr/>
          </p:nvSpPr>
          <p:spPr bwMode="auto">
            <a:xfrm>
              <a:off x="4297394" y="3497275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4" name="Rectangle 9815"/>
            <p:cNvSpPr>
              <a:spLocks noChangeArrowheads="1"/>
            </p:cNvSpPr>
            <p:nvPr/>
          </p:nvSpPr>
          <p:spPr bwMode="auto">
            <a:xfrm>
              <a:off x="4297394" y="3522675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5" name="Rectangle 9816"/>
            <p:cNvSpPr>
              <a:spLocks noChangeArrowheads="1"/>
            </p:cNvSpPr>
            <p:nvPr/>
          </p:nvSpPr>
          <p:spPr bwMode="auto">
            <a:xfrm>
              <a:off x="4297394" y="3544900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6" name="Rectangle 9817"/>
            <p:cNvSpPr>
              <a:spLocks noChangeArrowheads="1"/>
            </p:cNvSpPr>
            <p:nvPr/>
          </p:nvSpPr>
          <p:spPr bwMode="auto">
            <a:xfrm>
              <a:off x="4297394" y="3568713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7" name="Rectangle 9818"/>
            <p:cNvSpPr>
              <a:spLocks noChangeArrowheads="1"/>
            </p:cNvSpPr>
            <p:nvPr/>
          </p:nvSpPr>
          <p:spPr bwMode="auto">
            <a:xfrm>
              <a:off x="4240244" y="3590938"/>
              <a:ext cx="117476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8" name="Rectangle 9819"/>
            <p:cNvSpPr>
              <a:spLocks noChangeArrowheads="1"/>
            </p:cNvSpPr>
            <p:nvPr/>
          </p:nvSpPr>
          <p:spPr bwMode="auto">
            <a:xfrm>
              <a:off x="4295806" y="3611576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9" name="Rectangle 9820"/>
            <p:cNvSpPr>
              <a:spLocks noChangeArrowheads="1"/>
            </p:cNvSpPr>
            <p:nvPr/>
          </p:nvSpPr>
          <p:spPr bwMode="auto">
            <a:xfrm>
              <a:off x="4295806" y="3636976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0" name="Rectangle 9821"/>
            <p:cNvSpPr>
              <a:spLocks noChangeArrowheads="1"/>
            </p:cNvSpPr>
            <p:nvPr/>
          </p:nvSpPr>
          <p:spPr bwMode="auto">
            <a:xfrm>
              <a:off x="4295806" y="3659201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1" name="Rectangle 9822"/>
            <p:cNvSpPr>
              <a:spLocks noChangeArrowheads="1"/>
            </p:cNvSpPr>
            <p:nvPr/>
          </p:nvSpPr>
          <p:spPr bwMode="auto">
            <a:xfrm>
              <a:off x="4295806" y="368301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2" name="Rectangle 9823"/>
            <p:cNvSpPr>
              <a:spLocks noChangeArrowheads="1"/>
            </p:cNvSpPr>
            <p:nvPr/>
          </p:nvSpPr>
          <p:spPr bwMode="auto">
            <a:xfrm>
              <a:off x="4238656" y="3705238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3" name="Rectangle 9824"/>
            <p:cNvSpPr>
              <a:spLocks noChangeArrowheads="1"/>
            </p:cNvSpPr>
            <p:nvPr/>
          </p:nvSpPr>
          <p:spPr bwMode="auto">
            <a:xfrm>
              <a:off x="4297394" y="373063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4" name="Rectangle 9825"/>
            <p:cNvSpPr>
              <a:spLocks noChangeArrowheads="1"/>
            </p:cNvSpPr>
            <p:nvPr/>
          </p:nvSpPr>
          <p:spPr bwMode="auto">
            <a:xfrm>
              <a:off x="4297394" y="375286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5" name="Rectangle 9826"/>
            <p:cNvSpPr>
              <a:spLocks noChangeArrowheads="1"/>
            </p:cNvSpPr>
            <p:nvPr/>
          </p:nvSpPr>
          <p:spPr bwMode="auto">
            <a:xfrm>
              <a:off x="4297394" y="377826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6" name="Rectangle 9827"/>
            <p:cNvSpPr>
              <a:spLocks noChangeArrowheads="1"/>
            </p:cNvSpPr>
            <p:nvPr/>
          </p:nvSpPr>
          <p:spPr bwMode="auto">
            <a:xfrm>
              <a:off x="4297394" y="380048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7" name="Rectangle 9828"/>
            <p:cNvSpPr>
              <a:spLocks noChangeArrowheads="1"/>
            </p:cNvSpPr>
            <p:nvPr/>
          </p:nvSpPr>
          <p:spPr bwMode="auto">
            <a:xfrm>
              <a:off x="4240244" y="3822714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8" name="Rectangle 9829"/>
            <p:cNvSpPr>
              <a:spLocks noChangeArrowheads="1"/>
            </p:cNvSpPr>
            <p:nvPr/>
          </p:nvSpPr>
          <p:spPr bwMode="auto">
            <a:xfrm>
              <a:off x="4295806" y="3848114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9" name="Rectangle 9830"/>
            <p:cNvSpPr>
              <a:spLocks noChangeArrowheads="1"/>
            </p:cNvSpPr>
            <p:nvPr/>
          </p:nvSpPr>
          <p:spPr bwMode="auto">
            <a:xfrm>
              <a:off x="4295806" y="3870339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0" name="Rectangle 9831"/>
            <p:cNvSpPr>
              <a:spLocks noChangeArrowheads="1"/>
            </p:cNvSpPr>
            <p:nvPr/>
          </p:nvSpPr>
          <p:spPr bwMode="auto">
            <a:xfrm>
              <a:off x="4295806" y="3895739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1" name="Rectangle 9832"/>
            <p:cNvSpPr>
              <a:spLocks noChangeArrowheads="1"/>
            </p:cNvSpPr>
            <p:nvPr/>
          </p:nvSpPr>
          <p:spPr bwMode="auto">
            <a:xfrm>
              <a:off x="4295806" y="3917964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2" name="Rectangle 9833"/>
            <p:cNvSpPr>
              <a:spLocks noChangeArrowheads="1"/>
            </p:cNvSpPr>
            <p:nvPr/>
          </p:nvSpPr>
          <p:spPr bwMode="auto">
            <a:xfrm>
              <a:off x="4238656" y="3941777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3" name="Rectangle 9834"/>
            <p:cNvSpPr>
              <a:spLocks noChangeArrowheads="1"/>
            </p:cNvSpPr>
            <p:nvPr/>
          </p:nvSpPr>
          <p:spPr bwMode="auto">
            <a:xfrm>
              <a:off x="4295806" y="396241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4" name="Rectangle 9835"/>
            <p:cNvSpPr>
              <a:spLocks noChangeArrowheads="1"/>
            </p:cNvSpPr>
            <p:nvPr/>
          </p:nvSpPr>
          <p:spPr bwMode="auto">
            <a:xfrm>
              <a:off x="4295806" y="3987814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5" name="Rectangle 9836"/>
            <p:cNvSpPr>
              <a:spLocks noChangeArrowheads="1"/>
            </p:cNvSpPr>
            <p:nvPr/>
          </p:nvSpPr>
          <p:spPr bwMode="auto">
            <a:xfrm>
              <a:off x="4295806" y="401003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6" name="Rectangle 9837"/>
            <p:cNvSpPr>
              <a:spLocks noChangeArrowheads="1"/>
            </p:cNvSpPr>
            <p:nvPr/>
          </p:nvSpPr>
          <p:spPr bwMode="auto">
            <a:xfrm>
              <a:off x="4295806" y="4035440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7" name="Rectangle 9838"/>
            <p:cNvSpPr>
              <a:spLocks noChangeArrowheads="1"/>
            </p:cNvSpPr>
            <p:nvPr/>
          </p:nvSpPr>
          <p:spPr bwMode="auto">
            <a:xfrm>
              <a:off x="4238656" y="4057665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8" name="Rectangle 9839"/>
            <p:cNvSpPr>
              <a:spLocks noChangeArrowheads="1"/>
            </p:cNvSpPr>
            <p:nvPr/>
          </p:nvSpPr>
          <p:spPr bwMode="auto">
            <a:xfrm>
              <a:off x="4297394" y="4079890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9" name="Rectangle 9840"/>
            <p:cNvSpPr>
              <a:spLocks noChangeArrowheads="1"/>
            </p:cNvSpPr>
            <p:nvPr/>
          </p:nvSpPr>
          <p:spPr bwMode="auto">
            <a:xfrm>
              <a:off x="4297394" y="4103702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0" name="Rectangle 9841"/>
            <p:cNvSpPr>
              <a:spLocks noChangeArrowheads="1"/>
            </p:cNvSpPr>
            <p:nvPr/>
          </p:nvSpPr>
          <p:spPr bwMode="auto">
            <a:xfrm>
              <a:off x="4297394" y="4127515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1" name="Rectangle 9842"/>
            <p:cNvSpPr>
              <a:spLocks noChangeArrowheads="1"/>
            </p:cNvSpPr>
            <p:nvPr/>
          </p:nvSpPr>
          <p:spPr bwMode="auto">
            <a:xfrm>
              <a:off x="4297394" y="4151327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2" name="Rectangle 9843"/>
            <p:cNvSpPr>
              <a:spLocks noChangeArrowheads="1"/>
            </p:cNvSpPr>
            <p:nvPr/>
          </p:nvSpPr>
          <p:spPr bwMode="auto">
            <a:xfrm>
              <a:off x="4240244" y="4173552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3" name="Rectangle 9844"/>
            <p:cNvSpPr>
              <a:spLocks noChangeArrowheads="1"/>
            </p:cNvSpPr>
            <p:nvPr/>
          </p:nvSpPr>
          <p:spPr bwMode="auto">
            <a:xfrm>
              <a:off x="4295806" y="419895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4" name="Rectangle 9845"/>
            <p:cNvSpPr>
              <a:spLocks noChangeArrowheads="1"/>
            </p:cNvSpPr>
            <p:nvPr/>
          </p:nvSpPr>
          <p:spPr bwMode="auto">
            <a:xfrm>
              <a:off x="4295806" y="4221178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5" name="Rectangle 9846"/>
            <p:cNvSpPr>
              <a:spLocks noChangeArrowheads="1"/>
            </p:cNvSpPr>
            <p:nvPr/>
          </p:nvSpPr>
          <p:spPr bwMode="auto">
            <a:xfrm>
              <a:off x="4295806" y="4246578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6" name="Rectangle 9847"/>
            <p:cNvSpPr>
              <a:spLocks noChangeArrowheads="1"/>
            </p:cNvSpPr>
            <p:nvPr/>
          </p:nvSpPr>
          <p:spPr bwMode="auto">
            <a:xfrm>
              <a:off x="4295806" y="426880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7" name="Rectangle 9848"/>
            <p:cNvSpPr>
              <a:spLocks noChangeArrowheads="1"/>
            </p:cNvSpPr>
            <p:nvPr/>
          </p:nvSpPr>
          <p:spPr bwMode="auto">
            <a:xfrm>
              <a:off x="4238656" y="4292615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8" name="Rectangle 9849"/>
            <p:cNvSpPr>
              <a:spLocks noChangeArrowheads="1"/>
            </p:cNvSpPr>
            <p:nvPr/>
          </p:nvSpPr>
          <p:spPr bwMode="auto">
            <a:xfrm>
              <a:off x="7996297" y="2236796"/>
              <a:ext cx="133351" cy="125413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9" name="Rectangle 9850"/>
            <p:cNvSpPr>
              <a:spLocks noChangeArrowheads="1"/>
            </p:cNvSpPr>
            <p:nvPr/>
          </p:nvSpPr>
          <p:spPr bwMode="auto">
            <a:xfrm>
              <a:off x="7996297" y="2306646"/>
              <a:ext cx="133351" cy="42863"/>
            </a:xfrm>
            <a:prstGeom prst="rect">
              <a:avLst/>
            </a:prstGeom>
            <a:solidFill>
              <a:srgbClr val="E57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0" name="Rectangle 9851"/>
            <p:cNvSpPr>
              <a:spLocks noChangeArrowheads="1"/>
            </p:cNvSpPr>
            <p:nvPr/>
          </p:nvSpPr>
          <p:spPr bwMode="auto">
            <a:xfrm>
              <a:off x="7996297" y="2332046"/>
              <a:ext cx="133351" cy="1714506"/>
            </a:xfrm>
            <a:prstGeom prst="rect">
              <a:avLst/>
            </a:pr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1" name="Freeform 9852"/>
            <p:cNvSpPr>
              <a:spLocks/>
            </p:cNvSpPr>
            <p:nvPr/>
          </p:nvSpPr>
          <p:spPr bwMode="auto">
            <a:xfrm>
              <a:off x="7996297" y="4046552"/>
              <a:ext cx="133351" cy="195263"/>
            </a:xfrm>
            <a:custGeom>
              <a:avLst/>
              <a:gdLst>
                <a:gd name="T0" fmla="*/ 84 w 84"/>
                <a:gd name="T1" fmla="*/ 0 h 123"/>
                <a:gd name="T2" fmla="*/ 42 w 84"/>
                <a:gd name="T3" fmla="*/ 123 h 123"/>
                <a:gd name="T4" fmla="*/ 0 w 84"/>
                <a:gd name="T5" fmla="*/ 0 h 123"/>
                <a:gd name="T6" fmla="*/ 84 w 84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23">
                  <a:moveTo>
                    <a:pt x="84" y="0"/>
                  </a:moveTo>
                  <a:lnTo>
                    <a:pt x="42" y="123"/>
                  </a:lnTo>
                  <a:lnTo>
                    <a:pt x="0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7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2" name="Freeform 9853"/>
            <p:cNvSpPr>
              <a:spLocks/>
            </p:cNvSpPr>
            <p:nvPr/>
          </p:nvSpPr>
          <p:spPr bwMode="auto">
            <a:xfrm>
              <a:off x="8042335" y="4179903"/>
              <a:ext cx="41275" cy="61913"/>
            </a:xfrm>
            <a:custGeom>
              <a:avLst/>
              <a:gdLst>
                <a:gd name="T0" fmla="*/ 26 w 26"/>
                <a:gd name="T1" fmla="*/ 0 h 39"/>
                <a:gd name="T2" fmla="*/ 0 w 26"/>
                <a:gd name="T3" fmla="*/ 0 h 39"/>
                <a:gd name="T4" fmla="*/ 13 w 26"/>
                <a:gd name="T5" fmla="*/ 39 h 39"/>
                <a:gd name="T6" fmla="*/ 26 w 2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26" y="0"/>
                  </a:moveTo>
                  <a:lnTo>
                    <a:pt x="0" y="0"/>
                  </a:lnTo>
                  <a:lnTo>
                    <a:pt x="13" y="3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3" name="Oval 9854"/>
            <p:cNvSpPr>
              <a:spLocks noChangeArrowheads="1"/>
            </p:cNvSpPr>
            <p:nvPr/>
          </p:nvSpPr>
          <p:spPr bwMode="auto">
            <a:xfrm>
              <a:off x="7994710" y="2168533"/>
              <a:ext cx="134939" cy="134938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4" name="Freeform 9855"/>
            <p:cNvSpPr>
              <a:spLocks/>
            </p:cNvSpPr>
            <p:nvPr/>
          </p:nvSpPr>
          <p:spPr bwMode="auto">
            <a:xfrm>
              <a:off x="4418045" y="1250955"/>
              <a:ext cx="795344" cy="647702"/>
            </a:xfrm>
            <a:custGeom>
              <a:avLst/>
              <a:gdLst>
                <a:gd name="T0" fmla="*/ 354 w 418"/>
                <a:gd name="T1" fmla="*/ 0 h 340"/>
                <a:gd name="T2" fmla="*/ 64 w 418"/>
                <a:gd name="T3" fmla="*/ 0 h 340"/>
                <a:gd name="T4" fmla="*/ 0 w 418"/>
                <a:gd name="T5" fmla="*/ 64 h 340"/>
                <a:gd name="T6" fmla="*/ 0 w 418"/>
                <a:gd name="T7" fmla="*/ 198 h 340"/>
                <a:gd name="T8" fmla="*/ 61 w 418"/>
                <a:gd name="T9" fmla="*/ 261 h 340"/>
                <a:gd name="T10" fmla="*/ 23 w 418"/>
                <a:gd name="T11" fmla="*/ 340 h 340"/>
                <a:gd name="T12" fmla="*/ 130 w 418"/>
                <a:gd name="T13" fmla="*/ 262 h 340"/>
                <a:gd name="T14" fmla="*/ 354 w 418"/>
                <a:gd name="T15" fmla="*/ 262 h 340"/>
                <a:gd name="T16" fmla="*/ 418 w 418"/>
                <a:gd name="T17" fmla="*/ 198 h 340"/>
                <a:gd name="T18" fmla="*/ 418 w 418"/>
                <a:gd name="T19" fmla="*/ 64 h 340"/>
                <a:gd name="T20" fmla="*/ 354 w 418"/>
                <a:gd name="T2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8" h="340">
                  <a:moveTo>
                    <a:pt x="35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32"/>
                    <a:pt x="27" y="260"/>
                    <a:pt x="61" y="261"/>
                  </a:cubicBezTo>
                  <a:cubicBezTo>
                    <a:pt x="23" y="340"/>
                    <a:pt x="23" y="340"/>
                    <a:pt x="23" y="340"/>
                  </a:cubicBezTo>
                  <a:cubicBezTo>
                    <a:pt x="130" y="262"/>
                    <a:pt x="130" y="262"/>
                    <a:pt x="130" y="262"/>
                  </a:cubicBezTo>
                  <a:cubicBezTo>
                    <a:pt x="354" y="262"/>
                    <a:pt x="354" y="262"/>
                    <a:pt x="354" y="262"/>
                  </a:cubicBezTo>
                  <a:cubicBezTo>
                    <a:pt x="389" y="262"/>
                    <a:pt x="418" y="233"/>
                    <a:pt x="418" y="198"/>
                  </a:cubicBezTo>
                  <a:cubicBezTo>
                    <a:pt x="418" y="64"/>
                    <a:pt x="418" y="64"/>
                    <a:pt x="418" y="64"/>
                  </a:cubicBezTo>
                  <a:cubicBezTo>
                    <a:pt x="418" y="29"/>
                    <a:pt x="389" y="0"/>
                    <a:pt x="354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5" name="Freeform 9856"/>
            <p:cNvSpPr>
              <a:spLocks/>
            </p:cNvSpPr>
            <p:nvPr/>
          </p:nvSpPr>
          <p:spPr bwMode="auto">
            <a:xfrm>
              <a:off x="4764123" y="1358906"/>
              <a:ext cx="447678" cy="392114"/>
            </a:xfrm>
            <a:custGeom>
              <a:avLst/>
              <a:gdLst>
                <a:gd name="T0" fmla="*/ 235 w 235"/>
                <a:gd name="T1" fmla="*/ 0 h 206"/>
                <a:gd name="T2" fmla="*/ 166 w 235"/>
                <a:gd name="T3" fmla="*/ 0 h 206"/>
                <a:gd name="T4" fmla="*/ 89 w 235"/>
                <a:gd name="T5" fmla="*/ 0 h 206"/>
                <a:gd name="T6" fmla="*/ 64 w 235"/>
                <a:gd name="T7" fmla="*/ 0 h 206"/>
                <a:gd name="T8" fmla="*/ 0 w 235"/>
                <a:gd name="T9" fmla="*/ 64 h 206"/>
                <a:gd name="T10" fmla="*/ 0 w 235"/>
                <a:gd name="T11" fmla="*/ 98 h 206"/>
                <a:gd name="T12" fmla="*/ 0 w 235"/>
                <a:gd name="T13" fmla="*/ 113 h 206"/>
                <a:gd name="T14" fmla="*/ 0 w 235"/>
                <a:gd name="T15" fmla="*/ 206 h 206"/>
                <a:gd name="T16" fmla="*/ 55 w 235"/>
                <a:gd name="T17" fmla="*/ 203 h 206"/>
                <a:gd name="T18" fmla="*/ 92 w 235"/>
                <a:gd name="T19" fmla="*/ 177 h 206"/>
                <a:gd name="T20" fmla="*/ 166 w 235"/>
                <a:gd name="T21" fmla="*/ 177 h 206"/>
                <a:gd name="T22" fmla="*/ 230 w 235"/>
                <a:gd name="T23" fmla="*/ 113 h 206"/>
                <a:gd name="T24" fmla="*/ 230 w 235"/>
                <a:gd name="T25" fmla="*/ 79 h 206"/>
                <a:gd name="T26" fmla="*/ 235 w 235"/>
                <a:gd name="T27" fmla="*/ 76 h 206"/>
                <a:gd name="T28" fmla="*/ 235 w 235"/>
                <a:gd name="T2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5" h="206">
                  <a:moveTo>
                    <a:pt x="235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166" y="177"/>
                    <a:pt x="166" y="177"/>
                    <a:pt x="166" y="177"/>
                  </a:cubicBezTo>
                  <a:cubicBezTo>
                    <a:pt x="201" y="177"/>
                    <a:pt x="230" y="148"/>
                    <a:pt x="230" y="113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5" y="76"/>
                    <a:pt x="235" y="76"/>
                    <a:pt x="235" y="7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6" name="Freeform 9857"/>
            <p:cNvSpPr>
              <a:spLocks/>
            </p:cNvSpPr>
            <p:nvPr/>
          </p:nvSpPr>
          <p:spPr bwMode="auto">
            <a:xfrm>
              <a:off x="4816510" y="1400181"/>
              <a:ext cx="795344" cy="644527"/>
            </a:xfrm>
            <a:custGeom>
              <a:avLst/>
              <a:gdLst>
                <a:gd name="T0" fmla="*/ 353 w 418"/>
                <a:gd name="T1" fmla="*/ 0 h 338"/>
                <a:gd name="T2" fmla="*/ 64 w 418"/>
                <a:gd name="T3" fmla="*/ 0 h 338"/>
                <a:gd name="T4" fmla="*/ 0 w 418"/>
                <a:gd name="T5" fmla="*/ 64 h 338"/>
                <a:gd name="T6" fmla="*/ 0 w 418"/>
                <a:gd name="T7" fmla="*/ 198 h 338"/>
                <a:gd name="T8" fmla="*/ 64 w 418"/>
                <a:gd name="T9" fmla="*/ 262 h 338"/>
                <a:gd name="T10" fmla="*/ 96 w 418"/>
                <a:gd name="T11" fmla="*/ 262 h 338"/>
                <a:gd name="T12" fmla="*/ 200 w 418"/>
                <a:gd name="T13" fmla="*/ 338 h 338"/>
                <a:gd name="T14" fmla="*/ 163 w 418"/>
                <a:gd name="T15" fmla="*/ 262 h 338"/>
                <a:gd name="T16" fmla="*/ 353 w 418"/>
                <a:gd name="T17" fmla="*/ 262 h 338"/>
                <a:gd name="T18" fmla="*/ 418 w 418"/>
                <a:gd name="T19" fmla="*/ 198 h 338"/>
                <a:gd name="T20" fmla="*/ 418 w 418"/>
                <a:gd name="T21" fmla="*/ 64 h 338"/>
                <a:gd name="T22" fmla="*/ 353 w 418"/>
                <a:gd name="T2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338">
                  <a:moveTo>
                    <a:pt x="353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33"/>
                    <a:pt x="28" y="262"/>
                    <a:pt x="64" y="262"/>
                  </a:cubicBezTo>
                  <a:cubicBezTo>
                    <a:pt x="96" y="262"/>
                    <a:pt x="96" y="262"/>
                    <a:pt x="96" y="262"/>
                  </a:cubicBezTo>
                  <a:cubicBezTo>
                    <a:pt x="200" y="338"/>
                    <a:pt x="200" y="338"/>
                    <a:pt x="200" y="338"/>
                  </a:cubicBezTo>
                  <a:cubicBezTo>
                    <a:pt x="163" y="262"/>
                    <a:pt x="163" y="262"/>
                    <a:pt x="163" y="262"/>
                  </a:cubicBezTo>
                  <a:cubicBezTo>
                    <a:pt x="353" y="262"/>
                    <a:pt x="353" y="262"/>
                    <a:pt x="353" y="262"/>
                  </a:cubicBezTo>
                  <a:cubicBezTo>
                    <a:pt x="389" y="262"/>
                    <a:pt x="418" y="233"/>
                    <a:pt x="418" y="198"/>
                  </a:cubicBezTo>
                  <a:cubicBezTo>
                    <a:pt x="418" y="64"/>
                    <a:pt x="418" y="64"/>
                    <a:pt x="418" y="64"/>
                  </a:cubicBezTo>
                  <a:cubicBezTo>
                    <a:pt x="418" y="29"/>
                    <a:pt x="389" y="0"/>
                    <a:pt x="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7" name="Oval 9858"/>
            <p:cNvSpPr>
              <a:spLocks noChangeArrowheads="1"/>
            </p:cNvSpPr>
            <p:nvPr/>
          </p:nvSpPr>
          <p:spPr bwMode="auto">
            <a:xfrm>
              <a:off x="5027650" y="1689107"/>
              <a:ext cx="103188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8" name="Oval 9859"/>
            <p:cNvSpPr>
              <a:spLocks noChangeArrowheads="1"/>
            </p:cNvSpPr>
            <p:nvPr/>
          </p:nvSpPr>
          <p:spPr bwMode="auto">
            <a:xfrm>
              <a:off x="5183226" y="1689107"/>
              <a:ext cx="101601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9" name="Oval 9860"/>
            <p:cNvSpPr>
              <a:spLocks noChangeArrowheads="1"/>
            </p:cNvSpPr>
            <p:nvPr/>
          </p:nvSpPr>
          <p:spPr bwMode="auto">
            <a:xfrm>
              <a:off x="5341977" y="1689107"/>
              <a:ext cx="100013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0" name="Freeform 9861"/>
            <p:cNvSpPr>
              <a:spLocks noEditPoints="1"/>
            </p:cNvSpPr>
            <p:nvPr/>
          </p:nvSpPr>
          <p:spPr bwMode="auto">
            <a:xfrm>
              <a:off x="6497686" y="1755782"/>
              <a:ext cx="77788" cy="142875"/>
            </a:xfrm>
            <a:custGeom>
              <a:avLst/>
              <a:gdLst>
                <a:gd name="T0" fmla="*/ 49 w 49"/>
                <a:gd name="T1" fmla="*/ 90 h 90"/>
                <a:gd name="T2" fmla="*/ 36 w 49"/>
                <a:gd name="T3" fmla="*/ 90 h 90"/>
                <a:gd name="T4" fmla="*/ 33 w 49"/>
                <a:gd name="T5" fmla="*/ 74 h 90"/>
                <a:gd name="T6" fmla="*/ 15 w 49"/>
                <a:gd name="T7" fmla="*/ 74 h 90"/>
                <a:gd name="T8" fmla="*/ 13 w 49"/>
                <a:gd name="T9" fmla="*/ 90 h 90"/>
                <a:gd name="T10" fmla="*/ 0 w 49"/>
                <a:gd name="T11" fmla="*/ 90 h 90"/>
                <a:gd name="T12" fmla="*/ 14 w 49"/>
                <a:gd name="T13" fmla="*/ 0 h 90"/>
                <a:gd name="T14" fmla="*/ 35 w 49"/>
                <a:gd name="T15" fmla="*/ 0 h 90"/>
                <a:gd name="T16" fmla="*/ 49 w 49"/>
                <a:gd name="T17" fmla="*/ 90 h 90"/>
                <a:gd name="T18" fmla="*/ 18 w 49"/>
                <a:gd name="T19" fmla="*/ 62 h 90"/>
                <a:gd name="T20" fmla="*/ 31 w 49"/>
                <a:gd name="T21" fmla="*/ 62 h 90"/>
                <a:gd name="T22" fmla="*/ 24 w 49"/>
                <a:gd name="T23" fmla="*/ 16 h 90"/>
                <a:gd name="T24" fmla="*/ 24 w 49"/>
                <a:gd name="T25" fmla="*/ 16 h 90"/>
                <a:gd name="T26" fmla="*/ 18 w 49"/>
                <a:gd name="T2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0">
                  <a:moveTo>
                    <a:pt x="49" y="90"/>
                  </a:moveTo>
                  <a:lnTo>
                    <a:pt x="36" y="90"/>
                  </a:lnTo>
                  <a:lnTo>
                    <a:pt x="33" y="74"/>
                  </a:lnTo>
                  <a:lnTo>
                    <a:pt x="15" y="74"/>
                  </a:lnTo>
                  <a:lnTo>
                    <a:pt x="13" y="90"/>
                  </a:lnTo>
                  <a:lnTo>
                    <a:pt x="0" y="90"/>
                  </a:lnTo>
                  <a:lnTo>
                    <a:pt x="14" y="0"/>
                  </a:lnTo>
                  <a:lnTo>
                    <a:pt x="35" y="0"/>
                  </a:lnTo>
                  <a:lnTo>
                    <a:pt x="49" y="90"/>
                  </a:lnTo>
                  <a:close/>
                  <a:moveTo>
                    <a:pt x="18" y="62"/>
                  </a:moveTo>
                  <a:lnTo>
                    <a:pt x="31" y="6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8" y="6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1" name="Freeform 9862"/>
            <p:cNvSpPr>
              <a:spLocks noEditPoints="1"/>
            </p:cNvSpPr>
            <p:nvPr/>
          </p:nvSpPr>
          <p:spPr bwMode="auto">
            <a:xfrm>
              <a:off x="6611987" y="1755782"/>
              <a:ext cx="68263" cy="142875"/>
            </a:xfrm>
            <a:custGeom>
              <a:avLst/>
              <a:gdLst>
                <a:gd name="T0" fmla="*/ 35 w 36"/>
                <a:gd name="T1" fmla="*/ 17 h 75"/>
                <a:gd name="T2" fmla="*/ 35 w 36"/>
                <a:gd name="T3" fmla="*/ 20 h 75"/>
                <a:gd name="T4" fmla="*/ 27 w 36"/>
                <a:gd name="T5" fmla="*/ 35 h 75"/>
                <a:gd name="T6" fmla="*/ 27 w 36"/>
                <a:gd name="T7" fmla="*/ 35 h 75"/>
                <a:gd name="T8" fmla="*/ 36 w 36"/>
                <a:gd name="T9" fmla="*/ 51 h 75"/>
                <a:gd name="T10" fmla="*/ 36 w 36"/>
                <a:gd name="T11" fmla="*/ 57 h 75"/>
                <a:gd name="T12" fmla="*/ 18 w 36"/>
                <a:gd name="T13" fmla="*/ 75 h 75"/>
                <a:gd name="T14" fmla="*/ 0 w 36"/>
                <a:gd name="T15" fmla="*/ 75 h 75"/>
                <a:gd name="T16" fmla="*/ 0 w 36"/>
                <a:gd name="T17" fmla="*/ 0 h 75"/>
                <a:gd name="T18" fmla="*/ 17 w 36"/>
                <a:gd name="T19" fmla="*/ 0 h 75"/>
                <a:gd name="T20" fmla="*/ 35 w 36"/>
                <a:gd name="T21" fmla="*/ 17 h 75"/>
                <a:gd name="T22" fmla="*/ 11 w 36"/>
                <a:gd name="T23" fmla="*/ 11 h 75"/>
                <a:gd name="T24" fmla="*/ 11 w 36"/>
                <a:gd name="T25" fmla="*/ 30 h 75"/>
                <a:gd name="T26" fmla="*/ 16 w 36"/>
                <a:gd name="T27" fmla="*/ 30 h 75"/>
                <a:gd name="T28" fmla="*/ 23 w 36"/>
                <a:gd name="T29" fmla="*/ 22 h 75"/>
                <a:gd name="T30" fmla="*/ 23 w 36"/>
                <a:gd name="T31" fmla="*/ 18 h 75"/>
                <a:gd name="T32" fmla="*/ 17 w 36"/>
                <a:gd name="T33" fmla="*/ 11 h 75"/>
                <a:gd name="T34" fmla="*/ 11 w 36"/>
                <a:gd name="T35" fmla="*/ 11 h 75"/>
                <a:gd name="T36" fmla="*/ 11 w 36"/>
                <a:gd name="T37" fmla="*/ 41 h 75"/>
                <a:gd name="T38" fmla="*/ 11 w 36"/>
                <a:gd name="T39" fmla="*/ 64 h 75"/>
                <a:gd name="T40" fmla="*/ 18 w 36"/>
                <a:gd name="T41" fmla="*/ 64 h 75"/>
                <a:gd name="T42" fmla="*/ 24 w 36"/>
                <a:gd name="T43" fmla="*/ 57 h 75"/>
                <a:gd name="T44" fmla="*/ 24 w 36"/>
                <a:gd name="T45" fmla="*/ 50 h 75"/>
                <a:gd name="T46" fmla="*/ 17 w 36"/>
                <a:gd name="T47" fmla="*/ 41 h 75"/>
                <a:gd name="T48" fmla="*/ 11 w 36"/>
                <a:gd name="T49" fmla="*/ 4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75">
                  <a:moveTo>
                    <a:pt x="35" y="17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7"/>
                    <a:pt x="32" y="32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34" y="37"/>
                    <a:pt x="36" y="43"/>
                    <a:pt x="36" y="51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68"/>
                    <a:pt x="30" y="75"/>
                    <a:pt x="18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0" y="0"/>
                    <a:pt x="35" y="6"/>
                    <a:pt x="35" y="17"/>
                  </a:cubicBezTo>
                  <a:close/>
                  <a:moveTo>
                    <a:pt x="11" y="11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0" y="30"/>
                    <a:pt x="23" y="28"/>
                    <a:pt x="23" y="22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3"/>
                    <a:pt x="21" y="11"/>
                    <a:pt x="17" y="11"/>
                  </a:cubicBezTo>
                  <a:lnTo>
                    <a:pt x="11" y="11"/>
                  </a:lnTo>
                  <a:close/>
                  <a:moveTo>
                    <a:pt x="11" y="41"/>
                  </a:moveTo>
                  <a:cubicBezTo>
                    <a:pt x="11" y="64"/>
                    <a:pt x="11" y="64"/>
                    <a:pt x="11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22" y="64"/>
                    <a:pt x="24" y="62"/>
                    <a:pt x="24" y="5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3"/>
                    <a:pt x="22" y="41"/>
                    <a:pt x="17" y="41"/>
                  </a:cubicBezTo>
                  <a:lnTo>
                    <a:pt x="11" y="4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2" name="Freeform 9863"/>
            <p:cNvSpPr>
              <a:spLocks/>
            </p:cNvSpPr>
            <p:nvPr/>
          </p:nvSpPr>
          <p:spPr bwMode="auto">
            <a:xfrm>
              <a:off x="6716763" y="1754194"/>
              <a:ext cx="66676" cy="147638"/>
            </a:xfrm>
            <a:custGeom>
              <a:avLst/>
              <a:gdLst>
                <a:gd name="T0" fmla="*/ 35 w 35"/>
                <a:gd name="T1" fmla="*/ 48 h 77"/>
                <a:gd name="T2" fmla="*/ 35 w 35"/>
                <a:gd name="T3" fmla="*/ 58 h 77"/>
                <a:gd name="T4" fmla="*/ 17 w 35"/>
                <a:gd name="T5" fmla="*/ 77 h 77"/>
                <a:gd name="T6" fmla="*/ 0 w 35"/>
                <a:gd name="T7" fmla="*/ 58 h 77"/>
                <a:gd name="T8" fmla="*/ 0 w 35"/>
                <a:gd name="T9" fmla="*/ 19 h 77"/>
                <a:gd name="T10" fmla="*/ 17 w 35"/>
                <a:gd name="T11" fmla="*/ 0 h 77"/>
                <a:gd name="T12" fmla="*/ 35 w 35"/>
                <a:gd name="T13" fmla="*/ 19 h 77"/>
                <a:gd name="T14" fmla="*/ 35 w 35"/>
                <a:gd name="T15" fmla="*/ 26 h 77"/>
                <a:gd name="T16" fmla="*/ 24 w 35"/>
                <a:gd name="T17" fmla="*/ 26 h 77"/>
                <a:gd name="T18" fmla="*/ 24 w 35"/>
                <a:gd name="T19" fmla="*/ 18 h 77"/>
                <a:gd name="T20" fmla="*/ 18 w 35"/>
                <a:gd name="T21" fmla="*/ 11 h 77"/>
                <a:gd name="T22" fmla="*/ 12 w 35"/>
                <a:gd name="T23" fmla="*/ 18 h 77"/>
                <a:gd name="T24" fmla="*/ 12 w 35"/>
                <a:gd name="T25" fmla="*/ 58 h 77"/>
                <a:gd name="T26" fmla="*/ 18 w 35"/>
                <a:gd name="T27" fmla="*/ 66 h 77"/>
                <a:gd name="T28" fmla="*/ 24 w 35"/>
                <a:gd name="T29" fmla="*/ 58 h 77"/>
                <a:gd name="T30" fmla="*/ 24 w 35"/>
                <a:gd name="T31" fmla="*/ 48 h 77"/>
                <a:gd name="T32" fmla="*/ 35 w 35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77">
                  <a:moveTo>
                    <a:pt x="35" y="48"/>
                  </a:moveTo>
                  <a:cubicBezTo>
                    <a:pt x="35" y="58"/>
                    <a:pt x="35" y="58"/>
                    <a:pt x="35" y="58"/>
                  </a:cubicBezTo>
                  <a:cubicBezTo>
                    <a:pt x="35" y="70"/>
                    <a:pt x="29" y="77"/>
                    <a:pt x="17" y="77"/>
                  </a:cubicBezTo>
                  <a:cubicBezTo>
                    <a:pt x="6" y="77"/>
                    <a:pt x="0" y="70"/>
                    <a:pt x="0" y="5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"/>
                    <a:pt x="6" y="0"/>
                    <a:pt x="17" y="0"/>
                  </a:cubicBezTo>
                  <a:cubicBezTo>
                    <a:pt x="29" y="0"/>
                    <a:pt x="35" y="7"/>
                    <a:pt x="35" y="1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3"/>
                    <a:pt x="21" y="11"/>
                    <a:pt x="18" y="11"/>
                  </a:cubicBezTo>
                  <a:cubicBezTo>
                    <a:pt x="14" y="11"/>
                    <a:pt x="12" y="13"/>
                    <a:pt x="12" y="1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64"/>
                    <a:pt x="14" y="66"/>
                    <a:pt x="18" y="66"/>
                  </a:cubicBezTo>
                  <a:cubicBezTo>
                    <a:pt x="21" y="66"/>
                    <a:pt x="24" y="64"/>
                    <a:pt x="24" y="58"/>
                  </a:cubicBezTo>
                  <a:cubicBezTo>
                    <a:pt x="24" y="48"/>
                    <a:pt x="24" y="48"/>
                    <a:pt x="24" y="48"/>
                  </a:cubicBezTo>
                  <a:lnTo>
                    <a:pt x="35" y="4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3" name="Freeform 9864"/>
            <p:cNvSpPr>
              <a:spLocks/>
            </p:cNvSpPr>
            <p:nvPr/>
          </p:nvSpPr>
          <p:spPr bwMode="auto">
            <a:xfrm>
              <a:off x="7493056" y="1430343"/>
              <a:ext cx="590555" cy="682627"/>
            </a:xfrm>
            <a:custGeom>
              <a:avLst/>
              <a:gdLst>
                <a:gd name="T0" fmla="*/ 203 w 310"/>
                <a:gd name="T1" fmla="*/ 258 h 358"/>
                <a:gd name="T2" fmla="*/ 270 w 310"/>
                <a:gd name="T3" fmla="*/ 211 h 358"/>
                <a:gd name="T4" fmla="*/ 245 w 310"/>
                <a:gd name="T5" fmla="*/ 39 h 358"/>
                <a:gd name="T6" fmla="*/ 75 w 310"/>
                <a:gd name="T7" fmla="*/ 69 h 358"/>
                <a:gd name="T8" fmla="*/ 50 w 310"/>
                <a:gd name="T9" fmla="*/ 143 h 358"/>
                <a:gd name="T10" fmla="*/ 50 w 310"/>
                <a:gd name="T11" fmla="*/ 143 h 358"/>
                <a:gd name="T12" fmla="*/ 50 w 310"/>
                <a:gd name="T13" fmla="*/ 143 h 358"/>
                <a:gd name="T14" fmla="*/ 56 w 310"/>
                <a:gd name="T15" fmla="*/ 179 h 358"/>
                <a:gd name="T16" fmla="*/ 46 w 310"/>
                <a:gd name="T17" fmla="*/ 250 h 358"/>
                <a:gd name="T18" fmla="*/ 7 w 310"/>
                <a:gd name="T19" fmla="*/ 302 h 358"/>
                <a:gd name="T20" fmla="*/ 12 w 310"/>
                <a:gd name="T21" fmla="*/ 333 h 358"/>
                <a:gd name="T22" fmla="*/ 37 w 310"/>
                <a:gd name="T23" fmla="*/ 351 h 358"/>
                <a:gd name="T24" fmla="*/ 68 w 310"/>
                <a:gd name="T25" fmla="*/ 346 h 358"/>
                <a:gd name="T26" fmla="*/ 110 w 310"/>
                <a:gd name="T27" fmla="*/ 288 h 358"/>
                <a:gd name="T28" fmla="*/ 175 w 310"/>
                <a:gd name="T29" fmla="*/ 263 h 358"/>
                <a:gd name="T30" fmla="*/ 201 w 310"/>
                <a:gd name="T31" fmla="*/ 259 h 358"/>
                <a:gd name="T32" fmla="*/ 203 w 310"/>
                <a:gd name="T33" fmla="*/ 2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358">
                  <a:moveTo>
                    <a:pt x="203" y="258"/>
                  </a:moveTo>
                  <a:cubicBezTo>
                    <a:pt x="228" y="251"/>
                    <a:pt x="252" y="234"/>
                    <a:pt x="270" y="211"/>
                  </a:cubicBezTo>
                  <a:cubicBezTo>
                    <a:pt x="310" y="155"/>
                    <a:pt x="299" y="78"/>
                    <a:pt x="245" y="39"/>
                  </a:cubicBezTo>
                  <a:cubicBezTo>
                    <a:pt x="192" y="0"/>
                    <a:pt x="115" y="13"/>
                    <a:pt x="75" y="69"/>
                  </a:cubicBezTo>
                  <a:cubicBezTo>
                    <a:pt x="58" y="91"/>
                    <a:pt x="51" y="117"/>
                    <a:pt x="50" y="143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55"/>
                    <a:pt x="52" y="168"/>
                    <a:pt x="56" y="179"/>
                  </a:cubicBezTo>
                  <a:cubicBezTo>
                    <a:pt x="58" y="204"/>
                    <a:pt x="57" y="234"/>
                    <a:pt x="46" y="250"/>
                  </a:cubicBezTo>
                  <a:cubicBezTo>
                    <a:pt x="7" y="302"/>
                    <a:pt x="7" y="302"/>
                    <a:pt x="7" y="302"/>
                  </a:cubicBezTo>
                  <a:cubicBezTo>
                    <a:pt x="0" y="312"/>
                    <a:pt x="2" y="326"/>
                    <a:pt x="12" y="333"/>
                  </a:cubicBezTo>
                  <a:cubicBezTo>
                    <a:pt x="37" y="351"/>
                    <a:pt x="37" y="351"/>
                    <a:pt x="37" y="351"/>
                  </a:cubicBezTo>
                  <a:cubicBezTo>
                    <a:pt x="47" y="358"/>
                    <a:pt x="61" y="356"/>
                    <a:pt x="68" y="346"/>
                  </a:cubicBezTo>
                  <a:cubicBezTo>
                    <a:pt x="110" y="288"/>
                    <a:pt x="110" y="288"/>
                    <a:pt x="110" y="288"/>
                  </a:cubicBezTo>
                  <a:cubicBezTo>
                    <a:pt x="126" y="275"/>
                    <a:pt x="154" y="267"/>
                    <a:pt x="175" y="263"/>
                  </a:cubicBezTo>
                  <a:cubicBezTo>
                    <a:pt x="184" y="262"/>
                    <a:pt x="192" y="261"/>
                    <a:pt x="201" y="259"/>
                  </a:cubicBezTo>
                  <a:cubicBezTo>
                    <a:pt x="202" y="258"/>
                    <a:pt x="203" y="258"/>
                    <a:pt x="203" y="25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4" name="Freeform 9865"/>
            <p:cNvSpPr>
              <a:spLocks/>
            </p:cNvSpPr>
            <p:nvPr/>
          </p:nvSpPr>
          <p:spPr bwMode="auto">
            <a:xfrm>
              <a:off x="7540681" y="1504956"/>
              <a:ext cx="542929" cy="608015"/>
            </a:xfrm>
            <a:custGeom>
              <a:avLst/>
              <a:gdLst>
                <a:gd name="T0" fmla="*/ 245 w 285"/>
                <a:gd name="T1" fmla="*/ 172 h 319"/>
                <a:gd name="T2" fmla="*/ 220 w 285"/>
                <a:gd name="T3" fmla="*/ 0 h 319"/>
                <a:gd name="T4" fmla="*/ 0 w 285"/>
                <a:gd name="T5" fmla="*/ 303 h 319"/>
                <a:gd name="T6" fmla="*/ 12 w 285"/>
                <a:gd name="T7" fmla="*/ 312 h 319"/>
                <a:gd name="T8" fmla="*/ 43 w 285"/>
                <a:gd name="T9" fmla="*/ 307 h 319"/>
                <a:gd name="T10" fmla="*/ 85 w 285"/>
                <a:gd name="T11" fmla="*/ 249 h 319"/>
                <a:gd name="T12" fmla="*/ 150 w 285"/>
                <a:gd name="T13" fmla="*/ 224 h 319"/>
                <a:gd name="T14" fmla="*/ 176 w 285"/>
                <a:gd name="T15" fmla="*/ 220 h 319"/>
                <a:gd name="T16" fmla="*/ 178 w 285"/>
                <a:gd name="T17" fmla="*/ 219 h 319"/>
                <a:gd name="T18" fmla="*/ 178 w 285"/>
                <a:gd name="T19" fmla="*/ 219 h 319"/>
                <a:gd name="T20" fmla="*/ 245 w 285"/>
                <a:gd name="T21" fmla="*/ 17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19">
                  <a:moveTo>
                    <a:pt x="245" y="172"/>
                  </a:moveTo>
                  <a:cubicBezTo>
                    <a:pt x="285" y="116"/>
                    <a:pt x="274" y="39"/>
                    <a:pt x="220" y="0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22" y="319"/>
                    <a:pt x="36" y="317"/>
                    <a:pt x="43" y="307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101" y="236"/>
                    <a:pt x="129" y="228"/>
                    <a:pt x="150" y="224"/>
                  </a:cubicBezTo>
                  <a:cubicBezTo>
                    <a:pt x="159" y="223"/>
                    <a:pt x="167" y="222"/>
                    <a:pt x="176" y="220"/>
                  </a:cubicBezTo>
                  <a:cubicBezTo>
                    <a:pt x="177" y="219"/>
                    <a:pt x="178" y="219"/>
                    <a:pt x="178" y="219"/>
                  </a:cubicBezTo>
                  <a:cubicBezTo>
                    <a:pt x="178" y="219"/>
                    <a:pt x="178" y="219"/>
                    <a:pt x="178" y="219"/>
                  </a:cubicBezTo>
                  <a:cubicBezTo>
                    <a:pt x="203" y="212"/>
                    <a:pt x="227" y="195"/>
                    <a:pt x="245" y="172"/>
                  </a:cubicBezTo>
                  <a:close/>
                </a:path>
              </a:pathLst>
            </a:custGeom>
            <a:solidFill>
              <a:srgbClr val="EFB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5" name="Freeform 9866"/>
            <p:cNvSpPr>
              <a:spLocks/>
            </p:cNvSpPr>
            <p:nvPr/>
          </p:nvSpPr>
          <p:spPr bwMode="auto">
            <a:xfrm>
              <a:off x="7605769" y="1739907"/>
              <a:ext cx="88901" cy="206376"/>
            </a:xfrm>
            <a:custGeom>
              <a:avLst/>
              <a:gdLst>
                <a:gd name="T0" fmla="*/ 56 w 56"/>
                <a:gd name="T1" fmla="*/ 0 h 130"/>
                <a:gd name="T2" fmla="*/ 0 w 56"/>
                <a:gd name="T3" fmla="*/ 130 h 130"/>
                <a:gd name="T4" fmla="*/ 56 w 56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0">
                  <a:moveTo>
                    <a:pt x="56" y="0"/>
                  </a:moveTo>
                  <a:lnTo>
                    <a:pt x="0" y="13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6" name="Line 9867"/>
            <p:cNvSpPr>
              <a:spLocks noChangeShapeType="1"/>
            </p:cNvSpPr>
            <p:nvPr/>
          </p:nvSpPr>
          <p:spPr bwMode="auto">
            <a:xfrm flipH="1">
              <a:off x="7605769" y="1739907"/>
              <a:ext cx="88901" cy="20637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7" name="Freeform 9868"/>
            <p:cNvSpPr>
              <a:spLocks/>
            </p:cNvSpPr>
            <p:nvPr/>
          </p:nvSpPr>
          <p:spPr bwMode="auto">
            <a:xfrm>
              <a:off x="7594657" y="1725619"/>
              <a:ext cx="112713" cy="233363"/>
            </a:xfrm>
            <a:custGeom>
              <a:avLst/>
              <a:gdLst>
                <a:gd name="T0" fmla="*/ 2 w 59"/>
                <a:gd name="T1" fmla="*/ 121 h 122"/>
                <a:gd name="T2" fmla="*/ 1 w 59"/>
                <a:gd name="T3" fmla="*/ 114 h 122"/>
                <a:gd name="T4" fmla="*/ 48 w 59"/>
                <a:gd name="T5" fmla="*/ 4 h 122"/>
                <a:gd name="T6" fmla="*/ 55 w 59"/>
                <a:gd name="T7" fmla="*/ 2 h 122"/>
                <a:gd name="T8" fmla="*/ 58 w 59"/>
                <a:gd name="T9" fmla="*/ 9 h 122"/>
                <a:gd name="T10" fmla="*/ 11 w 59"/>
                <a:gd name="T11" fmla="*/ 118 h 122"/>
                <a:gd name="T12" fmla="*/ 4 w 59"/>
                <a:gd name="T13" fmla="*/ 121 h 122"/>
                <a:gd name="T14" fmla="*/ 2 w 59"/>
                <a:gd name="T15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2">
                  <a:moveTo>
                    <a:pt x="2" y="121"/>
                  </a:moveTo>
                  <a:cubicBezTo>
                    <a:pt x="0" y="119"/>
                    <a:pt x="0" y="116"/>
                    <a:pt x="1" y="11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2"/>
                    <a:pt x="52" y="0"/>
                    <a:pt x="55" y="2"/>
                  </a:cubicBezTo>
                  <a:cubicBezTo>
                    <a:pt x="58" y="3"/>
                    <a:pt x="59" y="6"/>
                    <a:pt x="58" y="9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10" y="121"/>
                    <a:pt x="6" y="122"/>
                    <a:pt x="4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8" name="Freeform 9869"/>
            <p:cNvSpPr>
              <a:spLocks/>
            </p:cNvSpPr>
            <p:nvPr/>
          </p:nvSpPr>
          <p:spPr bwMode="auto">
            <a:xfrm>
              <a:off x="7694670" y="1736732"/>
              <a:ext cx="34925" cy="84138"/>
            </a:xfrm>
            <a:custGeom>
              <a:avLst/>
              <a:gdLst>
                <a:gd name="T0" fmla="*/ 0 w 22"/>
                <a:gd name="T1" fmla="*/ 0 h 53"/>
                <a:gd name="T2" fmla="*/ 22 w 22"/>
                <a:gd name="T3" fmla="*/ 53 h 53"/>
                <a:gd name="T4" fmla="*/ 0 w 22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3">
                  <a:moveTo>
                    <a:pt x="0" y="0"/>
                  </a:moveTo>
                  <a:lnTo>
                    <a:pt x="22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9" name="Line 9870"/>
            <p:cNvSpPr>
              <a:spLocks noChangeShapeType="1"/>
            </p:cNvSpPr>
            <p:nvPr/>
          </p:nvSpPr>
          <p:spPr bwMode="auto">
            <a:xfrm>
              <a:off x="7694670" y="1736732"/>
              <a:ext cx="34925" cy="841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0" name="Freeform 9871"/>
            <p:cNvSpPr>
              <a:spLocks/>
            </p:cNvSpPr>
            <p:nvPr/>
          </p:nvSpPr>
          <p:spPr bwMode="auto">
            <a:xfrm>
              <a:off x="7681970" y="1725619"/>
              <a:ext cx="58738" cy="106363"/>
            </a:xfrm>
            <a:custGeom>
              <a:avLst/>
              <a:gdLst>
                <a:gd name="T0" fmla="*/ 22 w 31"/>
                <a:gd name="T1" fmla="*/ 55 h 56"/>
                <a:gd name="T2" fmla="*/ 20 w 31"/>
                <a:gd name="T3" fmla="*/ 52 h 56"/>
                <a:gd name="T4" fmla="*/ 2 w 31"/>
                <a:gd name="T5" fmla="*/ 8 h 56"/>
                <a:gd name="T6" fmla="*/ 5 w 31"/>
                <a:gd name="T7" fmla="*/ 1 h 56"/>
                <a:gd name="T8" fmla="*/ 12 w 31"/>
                <a:gd name="T9" fmla="*/ 4 h 56"/>
                <a:gd name="T10" fmla="*/ 30 w 31"/>
                <a:gd name="T11" fmla="*/ 48 h 56"/>
                <a:gd name="T12" fmla="*/ 27 w 31"/>
                <a:gd name="T13" fmla="*/ 55 h 56"/>
                <a:gd name="T14" fmla="*/ 22 w 31"/>
                <a:gd name="T15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56">
                  <a:moveTo>
                    <a:pt x="22" y="55"/>
                  </a:moveTo>
                  <a:cubicBezTo>
                    <a:pt x="21" y="54"/>
                    <a:pt x="20" y="53"/>
                    <a:pt x="20" y="5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2" y="2"/>
                    <a:pt x="5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51"/>
                    <a:pt x="30" y="54"/>
                    <a:pt x="27" y="55"/>
                  </a:cubicBezTo>
                  <a:cubicBezTo>
                    <a:pt x="25" y="56"/>
                    <a:pt x="23" y="56"/>
                    <a:pt x="2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1" name="Freeform 9872"/>
            <p:cNvSpPr>
              <a:spLocks/>
            </p:cNvSpPr>
            <p:nvPr/>
          </p:nvSpPr>
          <p:spPr bwMode="auto">
            <a:xfrm>
              <a:off x="7650220" y="1828807"/>
              <a:ext cx="168276" cy="150813"/>
            </a:xfrm>
            <a:custGeom>
              <a:avLst/>
              <a:gdLst>
                <a:gd name="T0" fmla="*/ 106 w 106"/>
                <a:gd name="T1" fmla="*/ 0 h 95"/>
                <a:gd name="T2" fmla="*/ 0 w 106"/>
                <a:gd name="T3" fmla="*/ 95 h 95"/>
                <a:gd name="T4" fmla="*/ 106 w 106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106" y="0"/>
                  </a:moveTo>
                  <a:lnTo>
                    <a:pt x="0" y="9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2" name="Line 9873"/>
            <p:cNvSpPr>
              <a:spLocks noChangeShapeType="1"/>
            </p:cNvSpPr>
            <p:nvPr/>
          </p:nvSpPr>
          <p:spPr bwMode="auto">
            <a:xfrm flipH="1">
              <a:off x="7650220" y="1828807"/>
              <a:ext cx="168276" cy="1508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3" name="Freeform 9874"/>
            <p:cNvSpPr>
              <a:spLocks/>
            </p:cNvSpPr>
            <p:nvPr/>
          </p:nvSpPr>
          <p:spPr bwMode="auto">
            <a:xfrm>
              <a:off x="7637520" y="1817695"/>
              <a:ext cx="193676" cy="173038"/>
            </a:xfrm>
            <a:custGeom>
              <a:avLst/>
              <a:gdLst>
                <a:gd name="T0" fmla="*/ 2 w 101"/>
                <a:gd name="T1" fmla="*/ 89 h 91"/>
                <a:gd name="T2" fmla="*/ 2 w 101"/>
                <a:gd name="T3" fmla="*/ 88 h 91"/>
                <a:gd name="T4" fmla="*/ 2 w 101"/>
                <a:gd name="T5" fmla="*/ 81 h 91"/>
                <a:gd name="T6" fmla="*/ 92 w 101"/>
                <a:gd name="T7" fmla="*/ 2 h 91"/>
                <a:gd name="T8" fmla="*/ 99 w 101"/>
                <a:gd name="T9" fmla="*/ 2 h 91"/>
                <a:gd name="T10" fmla="*/ 99 w 101"/>
                <a:gd name="T11" fmla="*/ 10 h 91"/>
                <a:gd name="T12" fmla="*/ 9 w 101"/>
                <a:gd name="T13" fmla="*/ 89 h 91"/>
                <a:gd name="T14" fmla="*/ 2 w 101"/>
                <a:gd name="T15" fmla="*/ 8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91">
                  <a:moveTo>
                    <a:pt x="2" y="89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0" y="86"/>
                    <a:pt x="0" y="83"/>
                    <a:pt x="2" y="81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4" y="0"/>
                    <a:pt x="97" y="0"/>
                    <a:pt x="99" y="2"/>
                  </a:cubicBezTo>
                  <a:cubicBezTo>
                    <a:pt x="101" y="5"/>
                    <a:pt x="101" y="8"/>
                    <a:pt x="99" y="1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7" y="91"/>
                    <a:pt x="4" y="91"/>
                    <a:pt x="2" y="89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4" name="Freeform 9875"/>
            <p:cNvSpPr>
              <a:spLocks/>
            </p:cNvSpPr>
            <p:nvPr/>
          </p:nvSpPr>
          <p:spPr bwMode="auto">
            <a:xfrm>
              <a:off x="7729595" y="1820870"/>
              <a:ext cx="92076" cy="7938"/>
            </a:xfrm>
            <a:custGeom>
              <a:avLst/>
              <a:gdLst>
                <a:gd name="T0" fmla="*/ 58 w 58"/>
                <a:gd name="T1" fmla="*/ 5 h 5"/>
                <a:gd name="T2" fmla="*/ 0 w 58"/>
                <a:gd name="T3" fmla="*/ 0 h 5"/>
                <a:gd name="T4" fmla="*/ 58 w 5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">
                  <a:moveTo>
                    <a:pt x="58" y="5"/>
                  </a:moveTo>
                  <a:lnTo>
                    <a:pt x="0" y="0"/>
                  </a:lnTo>
                  <a:lnTo>
                    <a:pt x="58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5" name="Line 9876"/>
            <p:cNvSpPr>
              <a:spLocks noChangeShapeType="1"/>
            </p:cNvSpPr>
            <p:nvPr/>
          </p:nvSpPr>
          <p:spPr bwMode="auto">
            <a:xfrm flipH="1" flipV="1">
              <a:off x="7729595" y="1820870"/>
              <a:ext cx="92076" cy="79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6" name="Freeform 9877"/>
            <p:cNvSpPr>
              <a:spLocks/>
            </p:cNvSpPr>
            <p:nvPr/>
          </p:nvSpPr>
          <p:spPr bwMode="auto">
            <a:xfrm>
              <a:off x="7718483" y="1811345"/>
              <a:ext cx="112713" cy="28575"/>
            </a:xfrm>
            <a:custGeom>
              <a:avLst/>
              <a:gdLst>
                <a:gd name="T0" fmla="*/ 3 w 59"/>
                <a:gd name="T1" fmla="*/ 10 h 15"/>
                <a:gd name="T2" fmla="*/ 1 w 59"/>
                <a:gd name="T3" fmla="*/ 5 h 15"/>
                <a:gd name="T4" fmla="*/ 6 w 59"/>
                <a:gd name="T5" fmla="*/ 0 h 15"/>
                <a:gd name="T6" fmla="*/ 54 w 59"/>
                <a:gd name="T7" fmla="*/ 4 h 15"/>
                <a:gd name="T8" fmla="*/ 59 w 59"/>
                <a:gd name="T9" fmla="*/ 10 h 15"/>
                <a:gd name="T10" fmla="*/ 53 w 59"/>
                <a:gd name="T11" fmla="*/ 15 h 15"/>
                <a:gd name="T12" fmla="*/ 6 w 59"/>
                <a:gd name="T13" fmla="*/ 11 h 15"/>
                <a:gd name="T14" fmla="*/ 3 w 59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3" y="10"/>
                  </a:moveTo>
                  <a:cubicBezTo>
                    <a:pt x="1" y="9"/>
                    <a:pt x="0" y="7"/>
                    <a:pt x="1" y="5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4"/>
                    <a:pt x="59" y="7"/>
                    <a:pt x="59" y="10"/>
                  </a:cubicBezTo>
                  <a:cubicBezTo>
                    <a:pt x="59" y="13"/>
                    <a:pt x="56" y="15"/>
                    <a:pt x="53" y="1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0"/>
                    <a:pt x="3" y="1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7" name="Freeform 9878"/>
            <p:cNvSpPr>
              <a:spLocks/>
            </p:cNvSpPr>
            <p:nvPr/>
          </p:nvSpPr>
          <p:spPr bwMode="auto">
            <a:xfrm>
              <a:off x="7504169" y="1990733"/>
              <a:ext cx="130176" cy="103188"/>
            </a:xfrm>
            <a:custGeom>
              <a:avLst/>
              <a:gdLst>
                <a:gd name="T0" fmla="*/ 74 w 82"/>
                <a:gd name="T1" fmla="*/ 65 h 65"/>
                <a:gd name="T2" fmla="*/ 0 w 82"/>
                <a:gd name="T3" fmla="*/ 12 h 65"/>
                <a:gd name="T4" fmla="*/ 9 w 82"/>
                <a:gd name="T5" fmla="*/ 0 h 65"/>
                <a:gd name="T6" fmla="*/ 82 w 82"/>
                <a:gd name="T7" fmla="*/ 53 h 65"/>
                <a:gd name="T8" fmla="*/ 74 w 82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5">
                  <a:moveTo>
                    <a:pt x="74" y="65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82" y="53"/>
                  </a:lnTo>
                  <a:lnTo>
                    <a:pt x="74" y="65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8" name="Freeform 9879"/>
            <p:cNvSpPr>
              <a:spLocks/>
            </p:cNvSpPr>
            <p:nvPr/>
          </p:nvSpPr>
          <p:spPr bwMode="auto">
            <a:xfrm>
              <a:off x="7521631" y="1968508"/>
              <a:ext cx="128588" cy="101600"/>
            </a:xfrm>
            <a:custGeom>
              <a:avLst/>
              <a:gdLst>
                <a:gd name="T0" fmla="*/ 73 w 81"/>
                <a:gd name="T1" fmla="*/ 64 h 64"/>
                <a:gd name="T2" fmla="*/ 0 w 81"/>
                <a:gd name="T3" fmla="*/ 12 h 64"/>
                <a:gd name="T4" fmla="*/ 9 w 81"/>
                <a:gd name="T5" fmla="*/ 0 h 64"/>
                <a:gd name="T6" fmla="*/ 81 w 81"/>
                <a:gd name="T7" fmla="*/ 52 h 64"/>
                <a:gd name="T8" fmla="*/ 73 w 81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4">
                  <a:moveTo>
                    <a:pt x="73" y="64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81" y="52"/>
                  </a:lnTo>
                  <a:lnTo>
                    <a:pt x="73" y="64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9" name="Freeform 9880"/>
            <p:cNvSpPr>
              <a:spLocks/>
            </p:cNvSpPr>
            <p:nvPr/>
          </p:nvSpPr>
          <p:spPr bwMode="auto">
            <a:xfrm>
              <a:off x="7539094" y="1946283"/>
              <a:ext cx="127001" cy="101600"/>
            </a:xfrm>
            <a:custGeom>
              <a:avLst/>
              <a:gdLst>
                <a:gd name="T0" fmla="*/ 72 w 80"/>
                <a:gd name="T1" fmla="*/ 64 h 64"/>
                <a:gd name="T2" fmla="*/ 0 w 80"/>
                <a:gd name="T3" fmla="*/ 11 h 64"/>
                <a:gd name="T4" fmla="*/ 7 w 80"/>
                <a:gd name="T5" fmla="*/ 0 h 64"/>
                <a:gd name="T6" fmla="*/ 80 w 80"/>
                <a:gd name="T7" fmla="*/ 53 h 64"/>
                <a:gd name="T8" fmla="*/ 72 w 80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4">
                  <a:moveTo>
                    <a:pt x="72" y="64"/>
                  </a:moveTo>
                  <a:lnTo>
                    <a:pt x="0" y="11"/>
                  </a:lnTo>
                  <a:lnTo>
                    <a:pt x="7" y="0"/>
                  </a:lnTo>
                  <a:lnTo>
                    <a:pt x="80" y="53"/>
                  </a:lnTo>
                  <a:lnTo>
                    <a:pt x="72" y="64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0" name="Freeform 9881"/>
            <p:cNvSpPr>
              <a:spLocks/>
            </p:cNvSpPr>
            <p:nvPr/>
          </p:nvSpPr>
          <p:spPr bwMode="auto">
            <a:xfrm>
              <a:off x="7556556" y="1922470"/>
              <a:ext cx="127001" cy="103188"/>
            </a:xfrm>
            <a:custGeom>
              <a:avLst/>
              <a:gdLst>
                <a:gd name="T0" fmla="*/ 72 w 80"/>
                <a:gd name="T1" fmla="*/ 65 h 65"/>
                <a:gd name="T2" fmla="*/ 0 w 80"/>
                <a:gd name="T3" fmla="*/ 12 h 65"/>
                <a:gd name="T4" fmla="*/ 7 w 80"/>
                <a:gd name="T5" fmla="*/ 0 h 65"/>
                <a:gd name="T6" fmla="*/ 80 w 80"/>
                <a:gd name="T7" fmla="*/ 53 h 65"/>
                <a:gd name="T8" fmla="*/ 72 w 80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5">
                  <a:moveTo>
                    <a:pt x="72" y="65"/>
                  </a:moveTo>
                  <a:lnTo>
                    <a:pt x="0" y="12"/>
                  </a:lnTo>
                  <a:lnTo>
                    <a:pt x="7" y="0"/>
                  </a:lnTo>
                  <a:lnTo>
                    <a:pt x="80" y="53"/>
                  </a:lnTo>
                  <a:lnTo>
                    <a:pt x="72" y="65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1" name="Freeform 9882"/>
            <p:cNvSpPr>
              <a:spLocks/>
            </p:cNvSpPr>
            <p:nvPr/>
          </p:nvSpPr>
          <p:spPr bwMode="auto">
            <a:xfrm>
              <a:off x="7613707" y="1963745"/>
              <a:ext cx="69851" cy="61913"/>
            </a:xfrm>
            <a:custGeom>
              <a:avLst/>
              <a:gdLst>
                <a:gd name="T0" fmla="*/ 36 w 44"/>
                <a:gd name="T1" fmla="*/ 39 h 39"/>
                <a:gd name="T2" fmla="*/ 0 w 44"/>
                <a:gd name="T3" fmla="*/ 12 h 39"/>
                <a:gd name="T4" fmla="*/ 8 w 44"/>
                <a:gd name="T5" fmla="*/ 0 h 39"/>
                <a:gd name="T6" fmla="*/ 44 w 44"/>
                <a:gd name="T7" fmla="*/ 27 h 39"/>
                <a:gd name="T8" fmla="*/ 36 w 44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9">
                  <a:moveTo>
                    <a:pt x="36" y="39"/>
                  </a:moveTo>
                  <a:lnTo>
                    <a:pt x="0" y="12"/>
                  </a:lnTo>
                  <a:lnTo>
                    <a:pt x="8" y="0"/>
                  </a:lnTo>
                  <a:lnTo>
                    <a:pt x="44" y="27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2" name="Freeform 9883"/>
            <p:cNvSpPr>
              <a:spLocks/>
            </p:cNvSpPr>
            <p:nvPr/>
          </p:nvSpPr>
          <p:spPr bwMode="auto">
            <a:xfrm>
              <a:off x="7596244" y="1989145"/>
              <a:ext cx="69851" cy="58738"/>
            </a:xfrm>
            <a:custGeom>
              <a:avLst/>
              <a:gdLst>
                <a:gd name="T0" fmla="*/ 36 w 44"/>
                <a:gd name="T1" fmla="*/ 37 h 37"/>
                <a:gd name="T2" fmla="*/ 0 w 44"/>
                <a:gd name="T3" fmla="*/ 11 h 37"/>
                <a:gd name="T4" fmla="*/ 8 w 44"/>
                <a:gd name="T5" fmla="*/ 0 h 37"/>
                <a:gd name="T6" fmla="*/ 44 w 44"/>
                <a:gd name="T7" fmla="*/ 26 h 37"/>
                <a:gd name="T8" fmla="*/ 36 w 4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7">
                  <a:moveTo>
                    <a:pt x="36" y="37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44" y="26"/>
                  </a:lnTo>
                  <a:lnTo>
                    <a:pt x="36" y="37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3" name="Freeform 9884"/>
            <p:cNvSpPr>
              <a:spLocks/>
            </p:cNvSpPr>
            <p:nvPr/>
          </p:nvSpPr>
          <p:spPr bwMode="auto">
            <a:xfrm>
              <a:off x="7580369" y="2011370"/>
              <a:ext cx="69851" cy="58738"/>
            </a:xfrm>
            <a:custGeom>
              <a:avLst/>
              <a:gdLst>
                <a:gd name="T0" fmla="*/ 36 w 44"/>
                <a:gd name="T1" fmla="*/ 37 h 37"/>
                <a:gd name="T2" fmla="*/ 0 w 44"/>
                <a:gd name="T3" fmla="*/ 11 h 37"/>
                <a:gd name="T4" fmla="*/ 8 w 44"/>
                <a:gd name="T5" fmla="*/ 0 h 37"/>
                <a:gd name="T6" fmla="*/ 44 w 44"/>
                <a:gd name="T7" fmla="*/ 25 h 37"/>
                <a:gd name="T8" fmla="*/ 36 w 4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7">
                  <a:moveTo>
                    <a:pt x="36" y="37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44" y="25"/>
                  </a:lnTo>
                  <a:lnTo>
                    <a:pt x="36" y="37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4" name="Freeform 9885"/>
            <p:cNvSpPr>
              <a:spLocks/>
            </p:cNvSpPr>
            <p:nvPr/>
          </p:nvSpPr>
          <p:spPr bwMode="auto">
            <a:xfrm>
              <a:off x="7564494" y="2032008"/>
              <a:ext cx="69851" cy="61913"/>
            </a:xfrm>
            <a:custGeom>
              <a:avLst/>
              <a:gdLst>
                <a:gd name="T0" fmla="*/ 36 w 44"/>
                <a:gd name="T1" fmla="*/ 39 h 39"/>
                <a:gd name="T2" fmla="*/ 0 w 44"/>
                <a:gd name="T3" fmla="*/ 12 h 39"/>
                <a:gd name="T4" fmla="*/ 8 w 44"/>
                <a:gd name="T5" fmla="*/ 0 h 39"/>
                <a:gd name="T6" fmla="*/ 44 w 44"/>
                <a:gd name="T7" fmla="*/ 27 h 39"/>
                <a:gd name="T8" fmla="*/ 36 w 44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9">
                  <a:moveTo>
                    <a:pt x="36" y="39"/>
                  </a:moveTo>
                  <a:lnTo>
                    <a:pt x="0" y="12"/>
                  </a:lnTo>
                  <a:lnTo>
                    <a:pt x="8" y="0"/>
                  </a:lnTo>
                  <a:lnTo>
                    <a:pt x="44" y="27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5" name="Freeform 9886"/>
            <p:cNvSpPr>
              <a:spLocks/>
            </p:cNvSpPr>
            <p:nvPr/>
          </p:nvSpPr>
          <p:spPr bwMode="auto">
            <a:xfrm>
              <a:off x="8075673" y="1803407"/>
              <a:ext cx="71438" cy="25400"/>
            </a:xfrm>
            <a:custGeom>
              <a:avLst/>
              <a:gdLst>
                <a:gd name="T0" fmla="*/ 45 w 45"/>
                <a:gd name="T1" fmla="*/ 16 h 16"/>
                <a:gd name="T2" fmla="*/ 0 w 45"/>
                <a:gd name="T3" fmla="*/ 0 h 16"/>
                <a:gd name="T4" fmla="*/ 45 w 4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16">
                  <a:moveTo>
                    <a:pt x="45" y="16"/>
                  </a:moveTo>
                  <a:lnTo>
                    <a:pt x="0" y="0"/>
                  </a:lnTo>
                  <a:lnTo>
                    <a:pt x="45" y="16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6" name="Line 9887"/>
            <p:cNvSpPr>
              <a:spLocks noChangeShapeType="1"/>
            </p:cNvSpPr>
            <p:nvPr/>
          </p:nvSpPr>
          <p:spPr bwMode="auto">
            <a:xfrm flipH="1" flipV="1">
              <a:off x="8075673" y="1803407"/>
              <a:ext cx="71438" cy="254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7" name="Freeform 9888"/>
            <p:cNvSpPr>
              <a:spLocks/>
            </p:cNvSpPr>
            <p:nvPr/>
          </p:nvSpPr>
          <p:spPr bwMode="auto">
            <a:xfrm>
              <a:off x="8066148" y="1790707"/>
              <a:ext cx="90488" cy="50800"/>
            </a:xfrm>
            <a:custGeom>
              <a:avLst/>
              <a:gdLst>
                <a:gd name="T0" fmla="*/ 1 w 47"/>
                <a:gd name="T1" fmla="*/ 8 h 27"/>
                <a:gd name="T2" fmla="*/ 1 w 47"/>
                <a:gd name="T3" fmla="*/ 4 h 27"/>
                <a:gd name="T4" fmla="*/ 7 w 47"/>
                <a:gd name="T5" fmla="*/ 1 h 27"/>
                <a:gd name="T6" fmla="*/ 43 w 47"/>
                <a:gd name="T7" fmla="*/ 17 h 27"/>
                <a:gd name="T8" fmla="*/ 46 w 47"/>
                <a:gd name="T9" fmla="*/ 23 h 27"/>
                <a:gd name="T10" fmla="*/ 40 w 47"/>
                <a:gd name="T11" fmla="*/ 26 h 27"/>
                <a:gd name="T12" fmla="*/ 3 w 47"/>
                <a:gd name="T13" fmla="*/ 10 h 27"/>
                <a:gd name="T14" fmla="*/ 1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1" y="8"/>
                  </a:move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6" y="18"/>
                    <a:pt x="47" y="21"/>
                    <a:pt x="46" y="23"/>
                  </a:cubicBezTo>
                  <a:cubicBezTo>
                    <a:pt x="45" y="25"/>
                    <a:pt x="42" y="27"/>
                    <a:pt x="40" y="2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9"/>
                    <a:pt x="2" y="9"/>
                    <a:pt x="1" y="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8" name="Freeform 9889"/>
            <p:cNvSpPr>
              <a:spLocks/>
            </p:cNvSpPr>
            <p:nvPr/>
          </p:nvSpPr>
          <p:spPr bwMode="auto">
            <a:xfrm>
              <a:off x="8104248" y="1716094"/>
              <a:ext cx="74613" cy="19050"/>
            </a:xfrm>
            <a:custGeom>
              <a:avLst/>
              <a:gdLst>
                <a:gd name="T0" fmla="*/ 47 w 47"/>
                <a:gd name="T1" fmla="*/ 12 h 12"/>
                <a:gd name="T2" fmla="*/ 0 w 47"/>
                <a:gd name="T3" fmla="*/ 0 h 12"/>
                <a:gd name="T4" fmla="*/ 47 w 4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2">
                  <a:moveTo>
                    <a:pt x="47" y="12"/>
                  </a:moveTo>
                  <a:lnTo>
                    <a:pt x="0" y="0"/>
                  </a:lnTo>
                  <a:lnTo>
                    <a:pt x="47" y="12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9" name="Line 9890"/>
            <p:cNvSpPr>
              <a:spLocks noChangeShapeType="1"/>
            </p:cNvSpPr>
            <p:nvPr/>
          </p:nvSpPr>
          <p:spPr bwMode="auto">
            <a:xfrm flipH="1" flipV="1">
              <a:off x="8104248" y="1716094"/>
              <a:ext cx="74613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90" name="Freeform 9891"/>
            <p:cNvSpPr>
              <a:spLocks/>
            </p:cNvSpPr>
            <p:nvPr/>
          </p:nvSpPr>
          <p:spPr bwMode="auto">
            <a:xfrm>
              <a:off x="8094723" y="1706569"/>
              <a:ext cx="93663" cy="38100"/>
            </a:xfrm>
            <a:custGeom>
              <a:avLst/>
              <a:gdLst>
                <a:gd name="T0" fmla="*/ 2 w 49"/>
                <a:gd name="T1" fmla="*/ 8 h 20"/>
                <a:gd name="T2" fmla="*/ 1 w 49"/>
                <a:gd name="T3" fmla="*/ 4 h 20"/>
                <a:gd name="T4" fmla="*/ 6 w 49"/>
                <a:gd name="T5" fmla="*/ 1 h 20"/>
                <a:gd name="T6" fmla="*/ 45 w 49"/>
                <a:gd name="T7" fmla="*/ 10 h 20"/>
                <a:gd name="T8" fmla="*/ 48 w 49"/>
                <a:gd name="T9" fmla="*/ 16 h 20"/>
                <a:gd name="T10" fmla="*/ 42 w 49"/>
                <a:gd name="T11" fmla="*/ 19 h 20"/>
                <a:gd name="T12" fmla="*/ 4 w 49"/>
                <a:gd name="T13" fmla="*/ 10 h 20"/>
                <a:gd name="T14" fmla="*/ 2 w 49"/>
                <a:gd name="T1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0">
                  <a:moveTo>
                    <a:pt x="2" y="8"/>
                  </a:moveTo>
                  <a:cubicBezTo>
                    <a:pt x="1" y="7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1"/>
                    <a:pt x="49" y="13"/>
                    <a:pt x="48" y="16"/>
                  </a:cubicBezTo>
                  <a:cubicBezTo>
                    <a:pt x="47" y="18"/>
                    <a:pt x="45" y="20"/>
                    <a:pt x="42" y="1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3" y="9"/>
                    <a:pt x="2" y="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0" name="Freeform 9893"/>
            <p:cNvSpPr>
              <a:spLocks/>
            </p:cNvSpPr>
            <p:nvPr/>
          </p:nvSpPr>
          <p:spPr bwMode="auto">
            <a:xfrm>
              <a:off x="8099425" y="1619250"/>
              <a:ext cx="74613" cy="11113"/>
            </a:xfrm>
            <a:custGeom>
              <a:avLst/>
              <a:gdLst>
                <a:gd name="T0" fmla="*/ 47 w 47"/>
                <a:gd name="T1" fmla="*/ 0 h 7"/>
                <a:gd name="T2" fmla="*/ 0 w 47"/>
                <a:gd name="T3" fmla="*/ 7 h 7"/>
                <a:gd name="T4" fmla="*/ 47 w 47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">
                  <a:moveTo>
                    <a:pt x="47" y="0"/>
                  </a:moveTo>
                  <a:lnTo>
                    <a:pt x="0" y="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1" name="Line 9894"/>
            <p:cNvSpPr>
              <a:spLocks noChangeShapeType="1"/>
            </p:cNvSpPr>
            <p:nvPr/>
          </p:nvSpPr>
          <p:spPr bwMode="auto">
            <a:xfrm flipH="1">
              <a:off x="8099425" y="1619250"/>
              <a:ext cx="74613" cy="111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2" name="Freeform 9895"/>
            <p:cNvSpPr>
              <a:spLocks/>
            </p:cNvSpPr>
            <p:nvPr/>
          </p:nvSpPr>
          <p:spPr bwMode="auto">
            <a:xfrm>
              <a:off x="8089900" y="1609725"/>
              <a:ext cx="90488" cy="30163"/>
            </a:xfrm>
            <a:custGeom>
              <a:avLst/>
              <a:gdLst>
                <a:gd name="T0" fmla="*/ 3 w 48"/>
                <a:gd name="T1" fmla="*/ 15 h 16"/>
                <a:gd name="T2" fmla="*/ 0 w 48"/>
                <a:gd name="T3" fmla="*/ 12 h 16"/>
                <a:gd name="T4" fmla="*/ 4 w 48"/>
                <a:gd name="T5" fmla="*/ 7 h 16"/>
                <a:gd name="T6" fmla="*/ 43 w 48"/>
                <a:gd name="T7" fmla="*/ 0 h 16"/>
                <a:gd name="T8" fmla="*/ 48 w 48"/>
                <a:gd name="T9" fmla="*/ 4 h 16"/>
                <a:gd name="T10" fmla="*/ 44 w 48"/>
                <a:gd name="T11" fmla="*/ 9 h 16"/>
                <a:gd name="T12" fmla="*/ 5 w 48"/>
                <a:gd name="T13" fmla="*/ 16 h 16"/>
                <a:gd name="T14" fmla="*/ 3 w 48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6">
                  <a:moveTo>
                    <a:pt x="3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10"/>
                    <a:pt x="1" y="7"/>
                    <a:pt x="4" y="7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8" y="1"/>
                    <a:pt x="48" y="4"/>
                  </a:cubicBezTo>
                  <a:cubicBezTo>
                    <a:pt x="48" y="6"/>
                    <a:pt x="47" y="9"/>
                    <a:pt x="44" y="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3" y="15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3" name="Freeform 9896"/>
            <p:cNvSpPr>
              <a:spLocks/>
            </p:cNvSpPr>
            <p:nvPr/>
          </p:nvSpPr>
          <p:spPr bwMode="auto">
            <a:xfrm>
              <a:off x="8061325" y="1514475"/>
              <a:ext cx="68263" cy="30163"/>
            </a:xfrm>
            <a:custGeom>
              <a:avLst/>
              <a:gdLst>
                <a:gd name="T0" fmla="*/ 43 w 43"/>
                <a:gd name="T1" fmla="*/ 0 h 19"/>
                <a:gd name="T2" fmla="*/ 0 w 43"/>
                <a:gd name="T3" fmla="*/ 19 h 19"/>
                <a:gd name="T4" fmla="*/ 43 w 43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19">
                  <a:moveTo>
                    <a:pt x="43" y="0"/>
                  </a:moveTo>
                  <a:lnTo>
                    <a:pt x="0" y="19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4" name="Line 9897"/>
            <p:cNvSpPr>
              <a:spLocks noChangeShapeType="1"/>
            </p:cNvSpPr>
            <p:nvPr/>
          </p:nvSpPr>
          <p:spPr bwMode="auto">
            <a:xfrm flipH="1">
              <a:off x="8061325" y="1514475"/>
              <a:ext cx="68263" cy="301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5" name="Freeform 9898"/>
            <p:cNvSpPr>
              <a:spLocks/>
            </p:cNvSpPr>
            <p:nvPr/>
          </p:nvSpPr>
          <p:spPr bwMode="auto">
            <a:xfrm>
              <a:off x="8051800" y="1504950"/>
              <a:ext cx="87313" cy="49213"/>
            </a:xfrm>
            <a:custGeom>
              <a:avLst/>
              <a:gdLst>
                <a:gd name="T0" fmla="*/ 4 w 46"/>
                <a:gd name="T1" fmla="*/ 26 h 26"/>
                <a:gd name="T2" fmla="*/ 1 w 46"/>
                <a:gd name="T3" fmla="*/ 23 h 26"/>
                <a:gd name="T4" fmla="*/ 3 w 46"/>
                <a:gd name="T5" fmla="*/ 17 h 26"/>
                <a:gd name="T6" fmla="*/ 40 w 46"/>
                <a:gd name="T7" fmla="*/ 1 h 26"/>
                <a:gd name="T8" fmla="*/ 45 w 46"/>
                <a:gd name="T9" fmla="*/ 4 h 26"/>
                <a:gd name="T10" fmla="*/ 43 w 46"/>
                <a:gd name="T11" fmla="*/ 10 h 26"/>
                <a:gd name="T12" fmla="*/ 7 w 46"/>
                <a:gd name="T13" fmla="*/ 25 h 26"/>
                <a:gd name="T14" fmla="*/ 4 w 4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6">
                  <a:moveTo>
                    <a:pt x="4" y="26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1"/>
                    <a:pt x="1" y="18"/>
                    <a:pt x="3" y="17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2" y="0"/>
                    <a:pt x="44" y="1"/>
                    <a:pt x="45" y="4"/>
                  </a:cubicBezTo>
                  <a:cubicBezTo>
                    <a:pt x="46" y="6"/>
                    <a:pt x="45" y="9"/>
                    <a:pt x="43" y="10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6"/>
                    <a:pt x="5" y="26"/>
                    <a:pt x="4" y="26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6" name="Freeform 9899"/>
            <p:cNvSpPr>
              <a:spLocks/>
            </p:cNvSpPr>
            <p:nvPr/>
          </p:nvSpPr>
          <p:spPr bwMode="auto">
            <a:xfrm>
              <a:off x="7605713" y="1435100"/>
              <a:ext cx="44450" cy="60325"/>
            </a:xfrm>
            <a:custGeom>
              <a:avLst/>
              <a:gdLst>
                <a:gd name="T0" fmla="*/ 0 w 28"/>
                <a:gd name="T1" fmla="*/ 0 h 38"/>
                <a:gd name="T2" fmla="*/ 28 w 28"/>
                <a:gd name="T3" fmla="*/ 38 h 38"/>
                <a:gd name="T4" fmla="*/ 0 w 28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8">
                  <a:moveTo>
                    <a:pt x="0" y="0"/>
                  </a:moveTo>
                  <a:lnTo>
                    <a:pt x="28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7" name="Line 9900"/>
            <p:cNvSpPr>
              <a:spLocks noChangeShapeType="1"/>
            </p:cNvSpPr>
            <p:nvPr/>
          </p:nvSpPr>
          <p:spPr bwMode="auto">
            <a:xfrm>
              <a:off x="7605713" y="1435100"/>
              <a:ext cx="44450" cy="60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8" name="Freeform 9901"/>
            <p:cNvSpPr>
              <a:spLocks/>
            </p:cNvSpPr>
            <p:nvPr/>
          </p:nvSpPr>
          <p:spPr bwMode="auto">
            <a:xfrm>
              <a:off x="7593013" y="1427163"/>
              <a:ext cx="69850" cy="76200"/>
            </a:xfrm>
            <a:custGeom>
              <a:avLst/>
              <a:gdLst>
                <a:gd name="T0" fmla="*/ 30 w 37"/>
                <a:gd name="T1" fmla="*/ 39 h 40"/>
                <a:gd name="T2" fmla="*/ 35 w 37"/>
                <a:gd name="T3" fmla="*/ 38 h 40"/>
                <a:gd name="T4" fmla="*/ 35 w 37"/>
                <a:gd name="T5" fmla="*/ 32 h 40"/>
                <a:gd name="T6" fmla="*/ 9 w 37"/>
                <a:gd name="T7" fmla="*/ 2 h 40"/>
                <a:gd name="T8" fmla="*/ 2 w 37"/>
                <a:gd name="T9" fmla="*/ 2 h 40"/>
                <a:gd name="T10" fmla="*/ 2 w 37"/>
                <a:gd name="T11" fmla="*/ 8 h 40"/>
                <a:gd name="T12" fmla="*/ 28 w 37"/>
                <a:gd name="T13" fmla="*/ 38 h 40"/>
                <a:gd name="T14" fmla="*/ 30 w 37"/>
                <a:gd name="T1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0">
                  <a:moveTo>
                    <a:pt x="30" y="39"/>
                  </a:moveTo>
                  <a:cubicBezTo>
                    <a:pt x="32" y="40"/>
                    <a:pt x="33" y="39"/>
                    <a:pt x="35" y="38"/>
                  </a:cubicBezTo>
                  <a:cubicBezTo>
                    <a:pt x="37" y="36"/>
                    <a:pt x="37" y="34"/>
                    <a:pt x="35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38"/>
                    <a:pt x="30" y="39"/>
                    <a:pt x="30" y="39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9" name="Freeform 9902"/>
            <p:cNvSpPr>
              <a:spLocks/>
            </p:cNvSpPr>
            <p:nvPr/>
          </p:nvSpPr>
          <p:spPr bwMode="auto">
            <a:xfrm>
              <a:off x="7683500" y="1374775"/>
              <a:ext cx="39688" cy="65088"/>
            </a:xfrm>
            <a:custGeom>
              <a:avLst/>
              <a:gdLst>
                <a:gd name="T0" fmla="*/ 0 w 25"/>
                <a:gd name="T1" fmla="*/ 0 h 41"/>
                <a:gd name="T2" fmla="*/ 25 w 25"/>
                <a:gd name="T3" fmla="*/ 41 h 41"/>
                <a:gd name="T4" fmla="*/ 0 w 25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1">
                  <a:moveTo>
                    <a:pt x="0" y="0"/>
                  </a:moveTo>
                  <a:lnTo>
                    <a:pt x="25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20" name="Line 9903"/>
            <p:cNvSpPr>
              <a:spLocks noChangeShapeType="1"/>
            </p:cNvSpPr>
            <p:nvPr/>
          </p:nvSpPr>
          <p:spPr bwMode="auto">
            <a:xfrm>
              <a:off x="7683500" y="1374775"/>
              <a:ext cx="39688" cy="650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21" name="Freeform 9904"/>
            <p:cNvSpPr>
              <a:spLocks/>
            </p:cNvSpPr>
            <p:nvPr/>
          </p:nvSpPr>
          <p:spPr bwMode="auto">
            <a:xfrm>
              <a:off x="7673975" y="1365250"/>
              <a:ext cx="58738" cy="84138"/>
            </a:xfrm>
            <a:custGeom>
              <a:avLst/>
              <a:gdLst>
                <a:gd name="T0" fmla="*/ 24 w 31"/>
                <a:gd name="T1" fmla="*/ 43 h 44"/>
                <a:gd name="T2" fmla="*/ 29 w 31"/>
                <a:gd name="T3" fmla="*/ 43 h 44"/>
                <a:gd name="T4" fmla="*/ 30 w 31"/>
                <a:gd name="T5" fmla="*/ 36 h 44"/>
                <a:gd name="T6" fmla="*/ 9 w 31"/>
                <a:gd name="T7" fmla="*/ 3 h 44"/>
                <a:gd name="T8" fmla="*/ 3 w 31"/>
                <a:gd name="T9" fmla="*/ 1 h 44"/>
                <a:gd name="T10" fmla="*/ 1 w 31"/>
                <a:gd name="T11" fmla="*/ 8 h 44"/>
                <a:gd name="T12" fmla="*/ 22 w 31"/>
                <a:gd name="T13" fmla="*/ 41 h 44"/>
                <a:gd name="T14" fmla="*/ 24 w 31"/>
                <a:gd name="T15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4">
                  <a:moveTo>
                    <a:pt x="24" y="43"/>
                  </a:moveTo>
                  <a:cubicBezTo>
                    <a:pt x="26" y="44"/>
                    <a:pt x="27" y="44"/>
                    <a:pt x="29" y="43"/>
                  </a:cubicBezTo>
                  <a:cubicBezTo>
                    <a:pt x="31" y="41"/>
                    <a:pt x="31" y="39"/>
                    <a:pt x="30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2"/>
                    <a:pt x="23" y="42"/>
                    <a:pt x="24" y="43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22" name="Freeform 9905"/>
            <p:cNvSpPr>
              <a:spLocks/>
            </p:cNvSpPr>
            <p:nvPr/>
          </p:nvSpPr>
          <p:spPr bwMode="auto">
            <a:xfrm>
              <a:off x="7796213" y="1344613"/>
              <a:ext cx="11113" cy="74613"/>
            </a:xfrm>
            <a:custGeom>
              <a:avLst/>
              <a:gdLst>
                <a:gd name="T0" fmla="*/ 0 w 7"/>
                <a:gd name="T1" fmla="*/ 0 h 47"/>
                <a:gd name="T2" fmla="*/ 7 w 7"/>
                <a:gd name="T3" fmla="*/ 47 h 47"/>
                <a:gd name="T4" fmla="*/ 0 w 7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7">
                  <a:moveTo>
                    <a:pt x="0" y="0"/>
                  </a:moveTo>
                  <a:lnTo>
                    <a:pt x="7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23" name="Line 9906"/>
            <p:cNvSpPr>
              <a:spLocks noChangeShapeType="1"/>
            </p:cNvSpPr>
            <p:nvPr/>
          </p:nvSpPr>
          <p:spPr bwMode="auto">
            <a:xfrm>
              <a:off x="7796213" y="1344613"/>
              <a:ext cx="11113" cy="746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2" name="Freeform 9907"/>
            <p:cNvSpPr>
              <a:spLocks/>
            </p:cNvSpPr>
            <p:nvPr/>
          </p:nvSpPr>
          <p:spPr bwMode="auto">
            <a:xfrm>
              <a:off x="7788275" y="1335088"/>
              <a:ext cx="28575" cy="93663"/>
            </a:xfrm>
            <a:custGeom>
              <a:avLst/>
              <a:gdLst>
                <a:gd name="T0" fmla="*/ 7 w 15"/>
                <a:gd name="T1" fmla="*/ 47 h 49"/>
                <a:gd name="T2" fmla="*/ 11 w 15"/>
                <a:gd name="T3" fmla="*/ 49 h 49"/>
                <a:gd name="T4" fmla="*/ 15 w 15"/>
                <a:gd name="T5" fmla="*/ 44 h 49"/>
                <a:gd name="T6" fmla="*/ 9 w 15"/>
                <a:gd name="T7" fmla="*/ 5 h 49"/>
                <a:gd name="T8" fmla="*/ 4 w 15"/>
                <a:gd name="T9" fmla="*/ 1 h 49"/>
                <a:gd name="T10" fmla="*/ 0 w 15"/>
                <a:gd name="T11" fmla="*/ 6 h 49"/>
                <a:gd name="T12" fmla="*/ 6 w 15"/>
                <a:gd name="T13" fmla="*/ 45 h 49"/>
                <a:gd name="T14" fmla="*/ 7 w 15"/>
                <a:gd name="T15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9">
                  <a:moveTo>
                    <a:pt x="7" y="47"/>
                  </a:moveTo>
                  <a:cubicBezTo>
                    <a:pt x="8" y="48"/>
                    <a:pt x="9" y="49"/>
                    <a:pt x="11" y="49"/>
                  </a:cubicBezTo>
                  <a:cubicBezTo>
                    <a:pt x="13" y="49"/>
                    <a:pt x="15" y="46"/>
                    <a:pt x="15" y="4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7" y="47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3" name="Freeform 9908"/>
            <p:cNvSpPr>
              <a:spLocks/>
            </p:cNvSpPr>
            <p:nvPr/>
          </p:nvSpPr>
          <p:spPr bwMode="auto">
            <a:xfrm>
              <a:off x="7900988" y="1354138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5 w 5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4" name="Line 9909"/>
            <p:cNvSpPr>
              <a:spLocks noChangeShapeType="1"/>
            </p:cNvSpPr>
            <p:nvPr/>
          </p:nvSpPr>
          <p:spPr bwMode="auto">
            <a:xfrm flipH="1">
              <a:off x="7900988" y="1354138"/>
              <a:ext cx="7938" cy="746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5" name="Freeform 9910"/>
            <p:cNvSpPr>
              <a:spLocks/>
            </p:cNvSpPr>
            <p:nvPr/>
          </p:nvSpPr>
          <p:spPr bwMode="auto">
            <a:xfrm>
              <a:off x="7891463" y="1344613"/>
              <a:ext cx="26988" cy="93663"/>
            </a:xfrm>
            <a:custGeom>
              <a:avLst/>
              <a:gdLst>
                <a:gd name="T0" fmla="*/ 1 w 14"/>
                <a:gd name="T1" fmla="*/ 46 h 49"/>
                <a:gd name="T2" fmla="*/ 5 w 14"/>
                <a:gd name="T3" fmla="*/ 49 h 49"/>
                <a:gd name="T4" fmla="*/ 10 w 14"/>
                <a:gd name="T5" fmla="*/ 44 h 49"/>
                <a:gd name="T6" fmla="*/ 13 w 14"/>
                <a:gd name="T7" fmla="*/ 5 h 49"/>
                <a:gd name="T8" fmla="*/ 9 w 14"/>
                <a:gd name="T9" fmla="*/ 0 h 49"/>
                <a:gd name="T10" fmla="*/ 4 w 14"/>
                <a:gd name="T11" fmla="*/ 4 h 49"/>
                <a:gd name="T12" fmla="*/ 1 w 14"/>
                <a:gd name="T13" fmla="*/ 44 h 49"/>
                <a:gd name="T14" fmla="*/ 1 w 14"/>
                <a:gd name="T15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9">
                  <a:moveTo>
                    <a:pt x="1" y="46"/>
                  </a:moveTo>
                  <a:cubicBezTo>
                    <a:pt x="2" y="47"/>
                    <a:pt x="3" y="48"/>
                    <a:pt x="5" y="49"/>
                  </a:cubicBezTo>
                  <a:cubicBezTo>
                    <a:pt x="7" y="49"/>
                    <a:pt x="9" y="47"/>
                    <a:pt x="10" y="4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3"/>
                    <a:pt x="12" y="0"/>
                    <a:pt x="9" y="0"/>
                  </a:cubicBezTo>
                  <a:cubicBezTo>
                    <a:pt x="7" y="0"/>
                    <a:pt x="4" y="2"/>
                    <a:pt x="4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5"/>
                    <a:pt x="1" y="46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6" name="Freeform 9911"/>
            <p:cNvSpPr>
              <a:spLocks/>
            </p:cNvSpPr>
            <p:nvPr/>
          </p:nvSpPr>
          <p:spPr bwMode="auto">
            <a:xfrm>
              <a:off x="7986713" y="1409700"/>
              <a:ext cx="44450" cy="60325"/>
            </a:xfrm>
            <a:custGeom>
              <a:avLst/>
              <a:gdLst>
                <a:gd name="T0" fmla="*/ 28 w 28"/>
                <a:gd name="T1" fmla="*/ 0 h 38"/>
                <a:gd name="T2" fmla="*/ 0 w 28"/>
                <a:gd name="T3" fmla="*/ 38 h 38"/>
                <a:gd name="T4" fmla="*/ 28 w 28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8">
                  <a:moveTo>
                    <a:pt x="28" y="0"/>
                  </a:moveTo>
                  <a:lnTo>
                    <a:pt x="0" y="3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7" name="Line 9912"/>
            <p:cNvSpPr>
              <a:spLocks noChangeShapeType="1"/>
            </p:cNvSpPr>
            <p:nvPr/>
          </p:nvSpPr>
          <p:spPr bwMode="auto">
            <a:xfrm flipH="1">
              <a:off x="7986713" y="1409700"/>
              <a:ext cx="44450" cy="60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8" name="Freeform 9913"/>
            <p:cNvSpPr>
              <a:spLocks/>
            </p:cNvSpPr>
            <p:nvPr/>
          </p:nvSpPr>
          <p:spPr bwMode="auto">
            <a:xfrm>
              <a:off x="7977188" y="1398588"/>
              <a:ext cx="63500" cy="80963"/>
            </a:xfrm>
            <a:custGeom>
              <a:avLst/>
              <a:gdLst>
                <a:gd name="T0" fmla="*/ 1 w 33"/>
                <a:gd name="T1" fmla="*/ 37 h 43"/>
                <a:gd name="T2" fmla="*/ 2 w 33"/>
                <a:gd name="T3" fmla="*/ 41 h 43"/>
                <a:gd name="T4" fmla="*/ 9 w 33"/>
                <a:gd name="T5" fmla="*/ 40 h 43"/>
                <a:gd name="T6" fmla="*/ 32 w 33"/>
                <a:gd name="T7" fmla="*/ 8 h 43"/>
                <a:gd name="T8" fmla="*/ 31 w 33"/>
                <a:gd name="T9" fmla="*/ 2 h 43"/>
                <a:gd name="T10" fmla="*/ 24 w 33"/>
                <a:gd name="T11" fmla="*/ 3 h 43"/>
                <a:gd name="T12" fmla="*/ 1 w 33"/>
                <a:gd name="T13" fmla="*/ 35 h 43"/>
                <a:gd name="T14" fmla="*/ 1 w 33"/>
                <a:gd name="T15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43">
                  <a:moveTo>
                    <a:pt x="1" y="37"/>
                  </a:moveTo>
                  <a:cubicBezTo>
                    <a:pt x="0" y="39"/>
                    <a:pt x="1" y="40"/>
                    <a:pt x="2" y="41"/>
                  </a:cubicBezTo>
                  <a:cubicBezTo>
                    <a:pt x="4" y="43"/>
                    <a:pt x="7" y="42"/>
                    <a:pt x="9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3" y="3"/>
                    <a:pt x="31" y="2"/>
                  </a:cubicBezTo>
                  <a:cubicBezTo>
                    <a:pt x="29" y="0"/>
                    <a:pt x="26" y="1"/>
                    <a:pt x="24" y="3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7"/>
                    <a:pt x="1" y="37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9" name="Freeform 9914"/>
            <p:cNvSpPr>
              <a:spLocks/>
            </p:cNvSpPr>
            <p:nvPr/>
          </p:nvSpPr>
          <p:spPr bwMode="auto">
            <a:xfrm>
              <a:off x="4075113" y="1960563"/>
              <a:ext cx="114300" cy="115888"/>
            </a:xfrm>
            <a:custGeom>
              <a:avLst/>
              <a:gdLst>
                <a:gd name="T0" fmla="*/ 43 w 72"/>
                <a:gd name="T1" fmla="*/ 29 h 73"/>
                <a:gd name="T2" fmla="*/ 72 w 72"/>
                <a:gd name="T3" fmla="*/ 29 h 73"/>
                <a:gd name="T4" fmla="*/ 72 w 72"/>
                <a:gd name="T5" fmla="*/ 44 h 73"/>
                <a:gd name="T6" fmla="*/ 43 w 72"/>
                <a:gd name="T7" fmla="*/ 44 h 73"/>
                <a:gd name="T8" fmla="*/ 43 w 72"/>
                <a:gd name="T9" fmla="*/ 73 h 73"/>
                <a:gd name="T10" fmla="*/ 28 w 72"/>
                <a:gd name="T11" fmla="*/ 73 h 73"/>
                <a:gd name="T12" fmla="*/ 28 w 72"/>
                <a:gd name="T13" fmla="*/ 44 h 73"/>
                <a:gd name="T14" fmla="*/ 0 w 72"/>
                <a:gd name="T15" fmla="*/ 44 h 73"/>
                <a:gd name="T16" fmla="*/ 0 w 72"/>
                <a:gd name="T17" fmla="*/ 29 h 73"/>
                <a:gd name="T18" fmla="*/ 28 w 72"/>
                <a:gd name="T19" fmla="*/ 29 h 73"/>
                <a:gd name="T20" fmla="*/ 28 w 72"/>
                <a:gd name="T21" fmla="*/ 0 h 73"/>
                <a:gd name="T22" fmla="*/ 43 w 72"/>
                <a:gd name="T23" fmla="*/ 0 h 73"/>
                <a:gd name="T24" fmla="*/ 43 w 72"/>
                <a:gd name="T25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73">
                  <a:moveTo>
                    <a:pt x="43" y="29"/>
                  </a:moveTo>
                  <a:lnTo>
                    <a:pt x="72" y="29"/>
                  </a:lnTo>
                  <a:lnTo>
                    <a:pt x="72" y="44"/>
                  </a:lnTo>
                  <a:lnTo>
                    <a:pt x="43" y="44"/>
                  </a:lnTo>
                  <a:lnTo>
                    <a:pt x="43" y="73"/>
                  </a:lnTo>
                  <a:lnTo>
                    <a:pt x="28" y="73"/>
                  </a:lnTo>
                  <a:lnTo>
                    <a:pt x="28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28" y="29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43" y="2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0" name="Freeform 9915"/>
            <p:cNvSpPr>
              <a:spLocks/>
            </p:cNvSpPr>
            <p:nvPr/>
          </p:nvSpPr>
          <p:spPr bwMode="auto">
            <a:xfrm>
              <a:off x="5791200" y="3568700"/>
              <a:ext cx="2082800" cy="508000"/>
            </a:xfrm>
            <a:custGeom>
              <a:avLst/>
              <a:gdLst>
                <a:gd name="T0" fmla="*/ 0 w 1312"/>
                <a:gd name="T1" fmla="*/ 301 h 320"/>
                <a:gd name="T2" fmla="*/ 590 w 1312"/>
                <a:gd name="T3" fmla="*/ 0 h 320"/>
                <a:gd name="T4" fmla="*/ 1312 w 1312"/>
                <a:gd name="T5" fmla="*/ 6 h 320"/>
                <a:gd name="T6" fmla="*/ 675 w 1312"/>
                <a:gd name="T7" fmla="*/ 320 h 320"/>
                <a:gd name="T8" fmla="*/ 0 w 1312"/>
                <a:gd name="T9" fmla="*/ 30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320">
                  <a:moveTo>
                    <a:pt x="0" y="301"/>
                  </a:moveTo>
                  <a:lnTo>
                    <a:pt x="590" y="0"/>
                  </a:lnTo>
                  <a:lnTo>
                    <a:pt x="1312" y="6"/>
                  </a:lnTo>
                  <a:lnTo>
                    <a:pt x="675" y="320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5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1" name="Freeform 9916"/>
            <p:cNvSpPr>
              <a:spLocks/>
            </p:cNvSpPr>
            <p:nvPr/>
          </p:nvSpPr>
          <p:spPr bwMode="auto">
            <a:xfrm>
              <a:off x="6405563" y="4106863"/>
              <a:ext cx="1041400" cy="295275"/>
            </a:xfrm>
            <a:custGeom>
              <a:avLst/>
              <a:gdLst>
                <a:gd name="T0" fmla="*/ 0 w 656"/>
                <a:gd name="T1" fmla="*/ 186 h 186"/>
                <a:gd name="T2" fmla="*/ 340 w 656"/>
                <a:gd name="T3" fmla="*/ 136 h 186"/>
                <a:gd name="T4" fmla="*/ 656 w 656"/>
                <a:gd name="T5" fmla="*/ 41 h 186"/>
                <a:gd name="T6" fmla="*/ 310 w 656"/>
                <a:gd name="T7" fmla="*/ 0 h 186"/>
                <a:gd name="T8" fmla="*/ 0 w 656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6" h="186">
                  <a:moveTo>
                    <a:pt x="0" y="186"/>
                  </a:moveTo>
                  <a:lnTo>
                    <a:pt x="340" y="136"/>
                  </a:lnTo>
                  <a:lnTo>
                    <a:pt x="656" y="41"/>
                  </a:lnTo>
                  <a:lnTo>
                    <a:pt x="310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283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2" name="Freeform 9917"/>
            <p:cNvSpPr>
              <a:spLocks/>
            </p:cNvSpPr>
            <p:nvPr/>
          </p:nvSpPr>
          <p:spPr bwMode="auto">
            <a:xfrm>
              <a:off x="6308725" y="3721100"/>
              <a:ext cx="1138238" cy="681038"/>
            </a:xfrm>
            <a:custGeom>
              <a:avLst/>
              <a:gdLst>
                <a:gd name="T0" fmla="*/ 313 w 717"/>
                <a:gd name="T1" fmla="*/ 49 h 429"/>
                <a:gd name="T2" fmla="*/ 0 w 717"/>
                <a:gd name="T3" fmla="*/ 150 h 429"/>
                <a:gd name="T4" fmla="*/ 61 w 717"/>
                <a:gd name="T5" fmla="*/ 429 h 429"/>
                <a:gd name="T6" fmla="*/ 390 w 717"/>
                <a:gd name="T7" fmla="*/ 322 h 429"/>
                <a:gd name="T8" fmla="*/ 717 w 717"/>
                <a:gd name="T9" fmla="*/ 284 h 429"/>
                <a:gd name="T10" fmla="*/ 654 w 717"/>
                <a:gd name="T11" fmla="*/ 0 h 429"/>
                <a:gd name="T12" fmla="*/ 313 w 717"/>
                <a:gd name="T13" fmla="*/ 4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7" h="429">
                  <a:moveTo>
                    <a:pt x="313" y="49"/>
                  </a:moveTo>
                  <a:lnTo>
                    <a:pt x="0" y="150"/>
                  </a:lnTo>
                  <a:lnTo>
                    <a:pt x="61" y="429"/>
                  </a:lnTo>
                  <a:lnTo>
                    <a:pt x="390" y="322"/>
                  </a:lnTo>
                  <a:lnTo>
                    <a:pt x="717" y="284"/>
                  </a:lnTo>
                  <a:lnTo>
                    <a:pt x="654" y="0"/>
                  </a:lnTo>
                  <a:lnTo>
                    <a:pt x="313" y="49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3" name="Freeform 9918"/>
            <p:cNvSpPr>
              <a:spLocks/>
            </p:cNvSpPr>
            <p:nvPr/>
          </p:nvSpPr>
          <p:spPr bwMode="auto">
            <a:xfrm>
              <a:off x="6805613" y="3721100"/>
              <a:ext cx="639763" cy="515938"/>
            </a:xfrm>
            <a:custGeom>
              <a:avLst/>
              <a:gdLst>
                <a:gd name="T0" fmla="*/ 0 w 403"/>
                <a:gd name="T1" fmla="*/ 49 h 325"/>
                <a:gd name="T2" fmla="*/ 60 w 403"/>
                <a:gd name="T3" fmla="*/ 325 h 325"/>
                <a:gd name="T4" fmla="*/ 403 w 403"/>
                <a:gd name="T5" fmla="*/ 282 h 325"/>
                <a:gd name="T6" fmla="*/ 341 w 403"/>
                <a:gd name="T7" fmla="*/ 0 h 325"/>
                <a:gd name="T8" fmla="*/ 0 w 403"/>
                <a:gd name="T9" fmla="*/ 49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25">
                  <a:moveTo>
                    <a:pt x="0" y="49"/>
                  </a:moveTo>
                  <a:lnTo>
                    <a:pt x="60" y="325"/>
                  </a:lnTo>
                  <a:lnTo>
                    <a:pt x="403" y="282"/>
                  </a:lnTo>
                  <a:lnTo>
                    <a:pt x="341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425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4" name="Freeform 9919"/>
            <p:cNvSpPr>
              <a:spLocks/>
            </p:cNvSpPr>
            <p:nvPr/>
          </p:nvSpPr>
          <p:spPr bwMode="auto">
            <a:xfrm>
              <a:off x="5789613" y="3551238"/>
              <a:ext cx="2084388" cy="496888"/>
            </a:xfrm>
            <a:custGeom>
              <a:avLst/>
              <a:gdLst>
                <a:gd name="T0" fmla="*/ 1308 w 1313"/>
                <a:gd name="T1" fmla="*/ 6 h 313"/>
                <a:gd name="T2" fmla="*/ 596 w 1313"/>
                <a:gd name="T3" fmla="*/ 0 h 313"/>
                <a:gd name="T4" fmla="*/ 593 w 1313"/>
                <a:gd name="T5" fmla="*/ 0 h 313"/>
                <a:gd name="T6" fmla="*/ 9 w 1313"/>
                <a:gd name="T7" fmla="*/ 299 h 313"/>
                <a:gd name="T8" fmla="*/ 0 w 1313"/>
                <a:gd name="T9" fmla="*/ 303 h 313"/>
                <a:gd name="T10" fmla="*/ 1 w 1313"/>
                <a:gd name="T11" fmla="*/ 312 h 313"/>
                <a:gd name="T12" fmla="*/ 16 w 1313"/>
                <a:gd name="T13" fmla="*/ 312 h 313"/>
                <a:gd name="T14" fmla="*/ 24 w 1313"/>
                <a:gd name="T15" fmla="*/ 313 h 313"/>
                <a:gd name="T16" fmla="*/ 598 w 1313"/>
                <a:gd name="T17" fmla="*/ 20 h 313"/>
                <a:gd name="T18" fmla="*/ 1295 w 1313"/>
                <a:gd name="T19" fmla="*/ 26 h 313"/>
                <a:gd name="T20" fmla="*/ 1308 w 1313"/>
                <a:gd name="T21" fmla="*/ 19 h 313"/>
                <a:gd name="T22" fmla="*/ 1313 w 1313"/>
                <a:gd name="T23" fmla="*/ 17 h 313"/>
                <a:gd name="T24" fmla="*/ 1308 w 1313"/>
                <a:gd name="T25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3" h="313">
                  <a:moveTo>
                    <a:pt x="1308" y="6"/>
                  </a:moveTo>
                  <a:lnTo>
                    <a:pt x="596" y="0"/>
                  </a:lnTo>
                  <a:lnTo>
                    <a:pt x="593" y="0"/>
                  </a:lnTo>
                  <a:lnTo>
                    <a:pt x="9" y="299"/>
                  </a:lnTo>
                  <a:lnTo>
                    <a:pt x="0" y="303"/>
                  </a:lnTo>
                  <a:lnTo>
                    <a:pt x="1" y="312"/>
                  </a:lnTo>
                  <a:lnTo>
                    <a:pt x="16" y="312"/>
                  </a:lnTo>
                  <a:lnTo>
                    <a:pt x="24" y="313"/>
                  </a:lnTo>
                  <a:lnTo>
                    <a:pt x="598" y="20"/>
                  </a:lnTo>
                  <a:lnTo>
                    <a:pt x="1295" y="26"/>
                  </a:lnTo>
                  <a:lnTo>
                    <a:pt x="1308" y="19"/>
                  </a:lnTo>
                  <a:lnTo>
                    <a:pt x="1313" y="17"/>
                  </a:lnTo>
                  <a:lnTo>
                    <a:pt x="1308" y="6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5" name="Freeform 9920"/>
            <p:cNvSpPr>
              <a:spLocks/>
            </p:cNvSpPr>
            <p:nvPr/>
          </p:nvSpPr>
          <p:spPr bwMode="auto">
            <a:xfrm>
              <a:off x="7259638" y="3535363"/>
              <a:ext cx="304800" cy="265113"/>
            </a:xfrm>
            <a:custGeom>
              <a:avLst/>
              <a:gdLst>
                <a:gd name="T0" fmla="*/ 150 w 160"/>
                <a:gd name="T1" fmla="*/ 139 h 139"/>
                <a:gd name="T2" fmla="*/ 66 w 160"/>
                <a:gd name="T3" fmla="*/ 10 h 139"/>
                <a:gd name="T4" fmla="*/ 0 w 160"/>
                <a:gd name="T5" fmla="*/ 10 h 139"/>
                <a:gd name="T6" fmla="*/ 0 w 160"/>
                <a:gd name="T7" fmla="*/ 0 h 139"/>
                <a:gd name="T8" fmla="*/ 70 w 160"/>
                <a:gd name="T9" fmla="*/ 0 h 139"/>
                <a:gd name="T10" fmla="*/ 72 w 160"/>
                <a:gd name="T11" fmla="*/ 1 h 139"/>
                <a:gd name="T12" fmla="*/ 160 w 160"/>
                <a:gd name="T13" fmla="*/ 134 h 139"/>
                <a:gd name="T14" fmla="*/ 150 w 160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39">
                  <a:moveTo>
                    <a:pt x="150" y="139"/>
                  </a:moveTo>
                  <a:cubicBezTo>
                    <a:pt x="107" y="58"/>
                    <a:pt x="73" y="18"/>
                    <a:pt x="6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3"/>
                    <a:pt x="110" y="41"/>
                    <a:pt x="160" y="134"/>
                  </a:cubicBezTo>
                  <a:lnTo>
                    <a:pt x="150" y="13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6" name="Freeform 9921"/>
            <p:cNvSpPr>
              <a:spLocks/>
            </p:cNvSpPr>
            <p:nvPr/>
          </p:nvSpPr>
          <p:spPr bwMode="auto">
            <a:xfrm>
              <a:off x="7526338" y="3763963"/>
              <a:ext cx="92075" cy="104775"/>
            </a:xfrm>
            <a:custGeom>
              <a:avLst/>
              <a:gdLst>
                <a:gd name="T0" fmla="*/ 39 w 49"/>
                <a:gd name="T1" fmla="*/ 49 h 55"/>
                <a:gd name="T2" fmla="*/ 8 w 49"/>
                <a:gd name="T3" fmla="*/ 38 h 55"/>
                <a:gd name="T4" fmla="*/ 10 w 49"/>
                <a:gd name="T5" fmla="*/ 6 h 55"/>
                <a:gd name="T6" fmla="*/ 41 w 49"/>
                <a:gd name="T7" fmla="*/ 17 h 55"/>
                <a:gd name="T8" fmla="*/ 39 w 49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5">
                  <a:moveTo>
                    <a:pt x="39" y="49"/>
                  </a:moveTo>
                  <a:cubicBezTo>
                    <a:pt x="30" y="55"/>
                    <a:pt x="16" y="50"/>
                    <a:pt x="8" y="38"/>
                  </a:cubicBezTo>
                  <a:cubicBezTo>
                    <a:pt x="0" y="26"/>
                    <a:pt x="1" y="12"/>
                    <a:pt x="10" y="6"/>
                  </a:cubicBezTo>
                  <a:cubicBezTo>
                    <a:pt x="19" y="0"/>
                    <a:pt x="33" y="5"/>
                    <a:pt x="41" y="17"/>
                  </a:cubicBezTo>
                  <a:cubicBezTo>
                    <a:pt x="49" y="29"/>
                    <a:pt x="48" y="43"/>
                    <a:pt x="39" y="49"/>
                  </a:cubicBez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7" name="Freeform 9922"/>
            <p:cNvSpPr>
              <a:spLocks/>
            </p:cNvSpPr>
            <p:nvPr/>
          </p:nvSpPr>
          <p:spPr bwMode="auto">
            <a:xfrm>
              <a:off x="7491413" y="3811588"/>
              <a:ext cx="314325" cy="342900"/>
            </a:xfrm>
            <a:custGeom>
              <a:avLst/>
              <a:gdLst>
                <a:gd name="T0" fmla="*/ 42 w 165"/>
                <a:gd name="T1" fmla="*/ 19 h 180"/>
                <a:gd name="T2" fmla="*/ 108 w 165"/>
                <a:gd name="T3" fmla="*/ 180 h 180"/>
                <a:gd name="T4" fmla="*/ 165 w 165"/>
                <a:gd name="T5" fmla="*/ 154 h 180"/>
                <a:gd name="T6" fmla="*/ 52 w 165"/>
                <a:gd name="T7" fmla="*/ 10 h 180"/>
                <a:gd name="T8" fmla="*/ 49 w 165"/>
                <a:gd name="T9" fmla="*/ 10 h 180"/>
                <a:gd name="T10" fmla="*/ 42 w 165"/>
                <a:gd name="T11" fmla="*/ 1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80">
                  <a:moveTo>
                    <a:pt x="42" y="19"/>
                  </a:moveTo>
                  <a:cubicBezTo>
                    <a:pt x="42" y="19"/>
                    <a:pt x="36" y="60"/>
                    <a:pt x="108" y="180"/>
                  </a:cubicBezTo>
                  <a:cubicBezTo>
                    <a:pt x="108" y="180"/>
                    <a:pt x="139" y="180"/>
                    <a:pt x="165" y="154"/>
                  </a:cubicBezTo>
                  <a:cubicBezTo>
                    <a:pt x="165" y="154"/>
                    <a:pt x="105" y="21"/>
                    <a:pt x="52" y="10"/>
                  </a:cubicBezTo>
                  <a:cubicBezTo>
                    <a:pt x="0" y="0"/>
                    <a:pt x="49" y="10"/>
                    <a:pt x="49" y="10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8" name="Freeform 9923"/>
            <p:cNvSpPr>
              <a:spLocks/>
            </p:cNvSpPr>
            <p:nvPr/>
          </p:nvSpPr>
          <p:spPr bwMode="auto">
            <a:xfrm>
              <a:off x="7559675" y="3849688"/>
              <a:ext cx="246063" cy="306388"/>
            </a:xfrm>
            <a:custGeom>
              <a:avLst/>
              <a:gdLst>
                <a:gd name="T0" fmla="*/ 6 w 129"/>
                <a:gd name="T1" fmla="*/ 0 h 161"/>
                <a:gd name="T2" fmla="*/ 72 w 129"/>
                <a:gd name="T3" fmla="*/ 161 h 161"/>
                <a:gd name="T4" fmla="*/ 129 w 129"/>
                <a:gd name="T5" fmla="*/ 134 h 161"/>
                <a:gd name="T6" fmla="*/ 6 w 129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61">
                  <a:moveTo>
                    <a:pt x="6" y="0"/>
                  </a:moveTo>
                  <a:cubicBezTo>
                    <a:pt x="6" y="0"/>
                    <a:pt x="0" y="41"/>
                    <a:pt x="72" y="161"/>
                  </a:cubicBezTo>
                  <a:cubicBezTo>
                    <a:pt x="72" y="161"/>
                    <a:pt x="103" y="160"/>
                    <a:pt x="129" y="13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4A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9" name="Freeform 9924"/>
            <p:cNvSpPr>
              <a:spLocks/>
            </p:cNvSpPr>
            <p:nvPr/>
          </p:nvSpPr>
          <p:spPr bwMode="auto">
            <a:xfrm>
              <a:off x="7673975" y="4098925"/>
              <a:ext cx="38100" cy="57150"/>
            </a:xfrm>
            <a:custGeom>
              <a:avLst/>
              <a:gdLst>
                <a:gd name="T0" fmla="*/ 12 w 20"/>
                <a:gd name="T1" fmla="*/ 30 h 30"/>
                <a:gd name="T2" fmla="*/ 0 w 20"/>
                <a:gd name="T3" fmla="*/ 0 h 30"/>
                <a:gd name="T4" fmla="*/ 20 w 20"/>
                <a:gd name="T5" fmla="*/ 28 h 30"/>
                <a:gd name="T6" fmla="*/ 12 w 20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1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17" y="30"/>
                    <a:pt x="12" y="30"/>
                  </a:cubicBezTo>
                  <a:close/>
                </a:path>
              </a:pathLst>
            </a:custGeom>
            <a:solidFill>
              <a:srgbClr val="EA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90" name="Freeform 9925"/>
            <p:cNvSpPr>
              <a:spLocks/>
            </p:cNvSpPr>
            <p:nvPr/>
          </p:nvSpPr>
          <p:spPr bwMode="auto">
            <a:xfrm>
              <a:off x="7181850" y="3535363"/>
              <a:ext cx="82550" cy="19050"/>
            </a:xfrm>
            <a:custGeom>
              <a:avLst/>
              <a:gdLst>
                <a:gd name="T0" fmla="*/ 0 w 44"/>
                <a:gd name="T1" fmla="*/ 10 h 10"/>
                <a:gd name="T2" fmla="*/ 41 w 44"/>
                <a:gd name="T3" fmla="*/ 0 h 10"/>
                <a:gd name="T4" fmla="*/ 44 w 44"/>
                <a:gd name="T5" fmla="*/ 5 h 10"/>
                <a:gd name="T6" fmla="*/ 41 w 44"/>
                <a:gd name="T7" fmla="*/ 10 h 10"/>
                <a:gd name="T8" fmla="*/ 0 w 4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0">
                  <a:moveTo>
                    <a:pt x="0" y="10"/>
                  </a:moveTo>
                  <a:cubicBezTo>
                    <a:pt x="0" y="10"/>
                    <a:pt x="26" y="0"/>
                    <a:pt x="41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sp>
        <p:nvSpPr>
          <p:cNvPr id="241" name="副标题 2">
            <a:extLst>
              <a:ext uri="{FF2B5EF4-FFF2-40B4-BE49-F238E27FC236}">
                <a16:creationId xmlns:a16="http://schemas.microsoft.com/office/drawing/2014/main" id="{394882BA-5792-4EE7-B60E-A9F80235E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2752" y="5209972"/>
            <a:ext cx="5357061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2" name="标题 1">
            <a:extLst>
              <a:ext uri="{FF2B5EF4-FFF2-40B4-BE49-F238E27FC236}">
                <a16:creationId xmlns:a16="http://schemas.microsoft.com/office/drawing/2014/main" id="{B9B2BE3C-B7AB-49A5-AB98-0F6892742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2752" y="4076490"/>
            <a:ext cx="5357061" cy="125793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036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15B93C-CCB7-4DB7-98E0-1C05BFFF4B23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013D60C-0A02-44B9-8F9A-799AC44968EC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9227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75D605-FBC3-4648-9DCE-A5BA7765748D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704D08-6ECD-4AB4-8AA5-9BD5896D85A6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2608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95F811-44D2-40E8-977E-643D3B11789A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8788F1-CCA2-4674-982F-9DA9F0D1F804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5086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51013"/>
            <a:ext cx="5486400" cy="4678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51013"/>
            <a:ext cx="5486400" cy="4678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C1564A3-B9F4-4F5B-BD76-7ADB21017650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03CB3A-B44E-4058-AA31-05DC3181292A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2485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709084-1381-4994-BB9C-DC5185367EB2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72CF10-0E91-4E65-8341-AB5F65676729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8789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45">
            <a:extLst>
              <a:ext uri="{FF2B5EF4-FFF2-40B4-BE49-F238E27FC236}">
                <a16:creationId xmlns:a16="http://schemas.microsoft.com/office/drawing/2014/main" id="{8504C523-AF50-44DA-81C6-45304EDB7D10}"/>
              </a:ext>
            </a:extLst>
          </p:cNvPr>
          <p:cNvSpPr/>
          <p:nvPr userDrawn="1"/>
        </p:nvSpPr>
        <p:spPr>
          <a:xfrm>
            <a:off x="-600" y="0"/>
            <a:ext cx="12192600" cy="10443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0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ADA6EBF8-0352-46A0-B603-74A32214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5" y="109903"/>
            <a:ext cx="10850563" cy="817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113C16C8-6CBC-44E6-8023-982FC053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5" y="1123950"/>
            <a:ext cx="10850563" cy="521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22" name="日期占位符 21">
            <a:extLst>
              <a:ext uri="{FF2B5EF4-FFF2-40B4-BE49-F238E27FC236}">
                <a16:creationId xmlns:a16="http://schemas.microsoft.com/office/drawing/2014/main" id="{84368581-CB75-455E-9C92-7873242BD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F6A17A43-B3C2-45E4-B6A2-98B8082BA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9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3" r:id="rId3"/>
    <p:sldLayoutId id="2147483651" r:id="rId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20" descr="foote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 r="359" b="8739"/>
          <a:stretch>
            <a:fillRect/>
          </a:stretch>
        </p:blipFill>
        <p:spPr bwMode="auto">
          <a:xfrm>
            <a:off x="0" y="6577016"/>
            <a:ext cx="121920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16"/>
          <p:cNvSpPr>
            <a:spLocks noChangeShapeType="1"/>
          </p:cNvSpPr>
          <p:nvPr/>
        </p:nvSpPr>
        <p:spPr bwMode="auto">
          <a:xfrm>
            <a:off x="11684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28" name="Line 17"/>
          <p:cNvSpPr>
            <a:spLocks noChangeShapeType="1"/>
          </p:cNvSpPr>
          <p:nvPr/>
        </p:nvSpPr>
        <p:spPr bwMode="auto">
          <a:xfrm>
            <a:off x="9457267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29" name="Line 18"/>
          <p:cNvSpPr>
            <a:spLocks noChangeShapeType="1"/>
          </p:cNvSpPr>
          <p:nvPr/>
        </p:nvSpPr>
        <p:spPr bwMode="auto">
          <a:xfrm>
            <a:off x="7230533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30" name="Line 19"/>
          <p:cNvSpPr>
            <a:spLocks noChangeShapeType="1"/>
          </p:cNvSpPr>
          <p:nvPr/>
        </p:nvSpPr>
        <p:spPr bwMode="auto">
          <a:xfrm>
            <a:off x="5005919" y="-11113"/>
            <a:ext cx="2116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08000" y="957263"/>
            <a:ext cx="111760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>
                <a:sym typeface="Arial" pitchFamily="34" charset="0"/>
              </a:rPr>
              <a:t>Mastertitelformat bearbeiten</a:t>
            </a:r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751013"/>
            <a:ext cx="111760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>
                <a:sym typeface="Arial" pitchFamily="34" charset="0"/>
              </a:rPr>
              <a:t>Mastertextformat bearbeiten</a:t>
            </a:r>
          </a:p>
          <a:p>
            <a:pPr lvl="1"/>
            <a:r>
              <a:rPr lang="de-DE" altLang="zh-CN">
                <a:sym typeface="Arial" pitchFamily="34" charset="0"/>
              </a:rPr>
              <a:t>Zweite Ebene</a:t>
            </a:r>
          </a:p>
          <a:p>
            <a:pPr lvl="2"/>
            <a:r>
              <a:rPr lang="de-DE" altLang="zh-CN">
                <a:sym typeface="Arial" pitchFamily="34" charset="0"/>
              </a:rPr>
              <a:t>Dritte Ebene</a:t>
            </a:r>
          </a:p>
          <a:p>
            <a:pPr lvl="3"/>
            <a:r>
              <a:rPr lang="de-DE" altLang="zh-CN">
                <a:sym typeface="Arial" pitchFamily="34" charset="0"/>
              </a:rPr>
              <a:t>Vierte Ebene</a:t>
            </a:r>
          </a:p>
          <a:p>
            <a:pPr lvl="4"/>
            <a:r>
              <a:rPr lang="de-DE" altLang="zh-CN">
                <a:sym typeface="Arial" pitchFamily="34" charset="0"/>
              </a:rPr>
              <a:t>Fünfte Ebene</a:t>
            </a:r>
          </a:p>
        </p:txBody>
      </p:sp>
      <p:sp>
        <p:nvSpPr>
          <p:cNvPr id="1033" name="Line 16"/>
          <p:cNvSpPr>
            <a:spLocks noChangeShapeType="1"/>
          </p:cNvSpPr>
          <p:nvPr/>
        </p:nvSpPr>
        <p:spPr bwMode="auto">
          <a:xfrm>
            <a:off x="2914651" y="6697663"/>
            <a:ext cx="2116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34" name="Line 16"/>
          <p:cNvSpPr>
            <a:spLocks noChangeShapeType="1"/>
          </p:cNvSpPr>
          <p:nvPr/>
        </p:nvSpPr>
        <p:spPr bwMode="auto">
          <a:xfrm>
            <a:off x="9455151" y="6697663"/>
            <a:ext cx="2116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35" name="Datumsplatzhalter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9468" y="6635750"/>
            <a:ext cx="242993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800" smtClean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2A1F5F5F-521F-4778-AE60-9F82AB94571A}" type="datetime3">
              <a:rPr lang="en-US" altLang="zh-CN" smtClean="0"/>
              <a:t>20 November 2019</a:t>
            </a:fld>
            <a:endParaRPr lang="de-DE" altLang="zh-CN" sz="18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36" name="Foliennummernplatzhalter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05433" y="6635750"/>
            <a:ext cx="218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800" smtClean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4C5A537B-8103-4568-AF04-6DBFB9838091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37" name="Fußzeilenplatzhalter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6617" y="6635753"/>
            <a:ext cx="6364816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800" smtClean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1038" name="Picture 12" descr="eth_o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4" y="152400"/>
            <a:ext cx="2199216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2" descr="C:\Users\enzo\Documents\Enzo\Master\Semesterarbeit\presentation\IPE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633" y="153988"/>
            <a:ext cx="110066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8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9pPr>
    </p:titleStyle>
    <p:bodyStyle>
      <a:lvl1pPr marL="361942" indent="-361942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628635" indent="-242882" algn="l" defTabSz="0" rtl="0" eaLnBrk="0" fontAlgn="base" hangingPunct="0">
        <a:lnSpc>
          <a:spcPts val="2200"/>
        </a:lnSpc>
        <a:spcBef>
          <a:spcPts val="400"/>
        </a:spcBef>
        <a:spcAft>
          <a:spcPct val="0"/>
        </a:spcAft>
        <a:buClr>
          <a:srgbClr val="7FA7C8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2pPr>
      <a:lvl3pPr marL="957239" indent="-188909" algn="l" defTabSz="0" rtl="0" eaLnBrk="0" fontAlgn="base" hangingPunct="0">
        <a:lnSpc>
          <a:spcPts val="2000"/>
        </a:lnSpc>
        <a:spcBef>
          <a:spcPts val="4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n-ea"/>
          <a:sym typeface="Arial" pitchFamily="34" charset="0"/>
        </a:defRPr>
      </a:lvl3pPr>
      <a:lvl4pPr marL="1342992" indent="-195258" algn="l" defTabSz="0" rtl="0" eaLnBrk="0" fontAlgn="base" hangingPunct="0">
        <a:lnSpc>
          <a:spcPts val="1800"/>
        </a:lnSpc>
        <a:spcBef>
          <a:spcPts val="2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  <a:ea typeface="+mn-ea"/>
          <a:sym typeface="Arial" pitchFamily="34" charset="0"/>
        </a:defRPr>
      </a:lvl4pPr>
      <a:lvl5pPr marL="1523962" indent="-96836" algn="l" defTabSz="0" rtl="0" eaLnBrk="0" fontAlgn="base" hangingPunct="0">
        <a:spcBef>
          <a:spcPct val="200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  <a:ea typeface="+mn-ea"/>
          <a:sym typeface="Arial" pitchFamily="34" charset="0"/>
        </a:defRPr>
      </a:lvl5pPr>
      <a:lvl6pPr marL="1981150" indent="-96836" algn="l" defTabSz="0" rtl="0" fontAlgn="base">
        <a:spcBef>
          <a:spcPct val="200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438339" indent="-96836" algn="l" defTabSz="0" rtl="0" fontAlgn="base">
        <a:spcBef>
          <a:spcPct val="200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2895528" indent="-96836" algn="l" defTabSz="0" rtl="0" fontAlgn="base">
        <a:spcBef>
          <a:spcPct val="200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352716" indent="-96836" algn="l" defTabSz="0" rtl="0" fontAlgn="base">
        <a:spcBef>
          <a:spcPct val="200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gif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42B6163-6A91-43DB-B6A7-D18F3B26C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45" y="3429000"/>
            <a:ext cx="4814833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EAFE99-3D2E-4494-B35B-4A9F66FF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7" y="189000"/>
            <a:ext cx="7545792" cy="324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51EEEC-ACDC-45A6-8EC6-4FDB90EE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化工应用数学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FB9E1D-F208-4E88-813F-D304FA90F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宋飞飞</a:t>
            </a:r>
            <a:endParaRPr lang="en-US" altLang="zh-CN" dirty="0"/>
          </a:p>
          <a:p>
            <a:r>
              <a:rPr lang="zh-CN" altLang="en-US" dirty="0"/>
              <a:t>天津理工大学 化学化工学院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ACB6D6-6E4C-497E-AB12-B9343391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" y="3429000"/>
            <a:ext cx="369849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图像分类</a:t>
            </a:r>
            <a:r>
              <a:rPr lang="en-US" altLang="zh-CN" dirty="0"/>
              <a:t>-</a:t>
            </a:r>
            <a:r>
              <a:rPr lang="zh-CN" altLang="en-US" dirty="0"/>
              <a:t>线性分类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最直接的思路：</a:t>
            </a:r>
            <a:endParaRPr lang="en-US" altLang="zh-CN" dirty="0"/>
          </a:p>
          <a:p>
            <a:pPr lvl="1"/>
            <a:r>
              <a:rPr lang="zh-CN" altLang="en-US" dirty="0"/>
              <a:t>按像素对比</a:t>
            </a:r>
            <a:endParaRPr lang="en-US" altLang="zh-CN" dirty="0"/>
          </a:p>
          <a:p>
            <a:pPr lvl="1"/>
            <a:r>
              <a:rPr lang="zh-CN" altLang="en-US" dirty="0"/>
              <a:t>大家来找茬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09D1A9-3A61-4224-BDA7-F478BDAB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869" y="1965951"/>
            <a:ext cx="7535854" cy="42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2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图像分类</a:t>
            </a:r>
            <a:r>
              <a:rPr lang="en-US" altLang="zh-CN" dirty="0"/>
              <a:t>-</a:t>
            </a:r>
            <a:r>
              <a:rPr lang="zh-CN" altLang="en-US" dirty="0"/>
              <a:t>线性分类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ln>
            <a:noFill/>
          </a:ln>
        </p:spPr>
        <p:txBody>
          <a:bodyPr/>
          <a:lstStyle/>
          <a:p>
            <a:r>
              <a:rPr lang="zh-CN" altLang="en-US" dirty="0"/>
              <a:t>线性分类：</a:t>
            </a:r>
            <a:endParaRPr lang="en-US" altLang="zh-CN" dirty="0"/>
          </a:p>
          <a:p>
            <a:pPr lvl="1"/>
            <a:r>
              <a:rPr lang="zh-CN" altLang="en-US" dirty="0"/>
              <a:t>误差：每像素相减绝对值求和（</a:t>
            </a:r>
            <a:r>
              <a:rPr lang="en-US" altLang="zh-CN" dirty="0"/>
              <a:t>L1</a:t>
            </a:r>
            <a:r>
              <a:rPr lang="zh-CN" altLang="en-US" dirty="0"/>
              <a:t>距离</a:t>
            </a:r>
            <a:r>
              <a:rPr lang="en-US" altLang="zh-CN" dirty="0"/>
              <a:t>/</a:t>
            </a:r>
            <a:r>
              <a:rPr lang="zh-CN" altLang="en-US" dirty="0"/>
              <a:t>曼哈顿距离）</a:t>
            </a:r>
            <a:endParaRPr lang="en-US" altLang="zh-CN" dirty="0"/>
          </a:p>
          <a:p>
            <a:pPr lvl="1"/>
            <a:r>
              <a:rPr lang="zh-CN" altLang="en-US" dirty="0"/>
              <a:t>思路：误差越想越相似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00398B-75A3-4D4D-B3AE-5DEBC638D834}"/>
              </a:ext>
            </a:extLst>
          </p:cNvPr>
          <p:cNvGrpSpPr/>
          <p:nvPr/>
        </p:nvGrpSpPr>
        <p:grpSpPr>
          <a:xfrm>
            <a:off x="878549" y="2619004"/>
            <a:ext cx="10433313" cy="3036362"/>
            <a:chOff x="878549" y="2489795"/>
            <a:chExt cx="10433313" cy="303636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9581A2-985D-4B84-BD26-3221AA3B9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549" y="2489795"/>
              <a:ext cx="10433313" cy="303636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4A29C32-7B22-4C40-A55E-F46C4139ED53}"/>
                </a:ext>
              </a:extLst>
            </p:cNvPr>
            <p:cNvSpPr/>
            <p:nvPr/>
          </p:nvSpPr>
          <p:spPr>
            <a:xfrm>
              <a:off x="4273826" y="2932043"/>
              <a:ext cx="2584174" cy="2504661"/>
            </a:xfrm>
            <a:prstGeom prst="rect">
              <a:avLst/>
            </a:prstGeom>
            <a:blipFill dpi="0" rotWithShape="1">
              <a:blip r:embed="rId3">
                <a:alphaModFix amt="64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C3A5042-B50D-4A65-B787-4D921874A5A6}"/>
                </a:ext>
              </a:extLst>
            </p:cNvPr>
            <p:cNvSpPr/>
            <p:nvPr/>
          </p:nvSpPr>
          <p:spPr>
            <a:xfrm>
              <a:off x="1152939" y="2932043"/>
              <a:ext cx="2584174" cy="2504661"/>
            </a:xfrm>
            <a:prstGeom prst="rect">
              <a:avLst/>
            </a:prstGeom>
            <a:blipFill dpi="0" rotWithShape="1">
              <a:blip r:embed="rId4">
                <a:alphaModFix amt="64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60FA85-7AA1-471D-9AC3-694495FADA30}"/>
                </a:ext>
              </a:extLst>
            </p:cNvPr>
            <p:cNvSpPr txBox="1"/>
            <p:nvPr/>
          </p:nvSpPr>
          <p:spPr>
            <a:xfrm>
              <a:off x="4595776" y="2512053"/>
              <a:ext cx="198002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数据集中的图片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E2F8B9-CF35-4FDC-AA2C-83D2ACD3304D}"/>
                </a:ext>
              </a:extLst>
            </p:cNvPr>
            <p:cNvSpPr txBox="1"/>
            <p:nvPr/>
          </p:nvSpPr>
          <p:spPr>
            <a:xfrm>
              <a:off x="1583251" y="2510864"/>
              <a:ext cx="172354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待分类的图片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D4D3C6-F332-4CBE-9BAA-62162249A66D}"/>
                </a:ext>
              </a:extLst>
            </p:cNvPr>
            <p:cNvSpPr/>
            <p:nvPr/>
          </p:nvSpPr>
          <p:spPr>
            <a:xfrm>
              <a:off x="7195930" y="2510864"/>
              <a:ext cx="3508513" cy="291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F584710-3D64-4BC5-843E-981B191E7552}"/>
              </a:ext>
            </a:extLst>
          </p:cNvPr>
          <p:cNvSpPr txBox="1"/>
          <p:nvPr/>
        </p:nvSpPr>
        <p:spPr>
          <a:xfrm>
            <a:off x="1785134" y="5968666"/>
            <a:ext cx="86201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</a:rPr>
              <a:t>数据集里每张照片都处理一次太麻烦，针对不同大类处理</a:t>
            </a:r>
          </a:p>
        </p:txBody>
      </p:sp>
    </p:spTree>
    <p:extLst>
      <p:ext uri="{BB962C8B-B14F-4D97-AF65-F5344CB8AC3E}">
        <p14:creationId xmlns:p14="http://schemas.microsoft.com/office/powerpoint/2010/main" val="394342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图像分类</a:t>
            </a:r>
            <a:r>
              <a:rPr lang="en-US" altLang="zh-CN" dirty="0"/>
              <a:t>-</a:t>
            </a:r>
            <a:r>
              <a:rPr lang="zh-CN" altLang="en-US" dirty="0"/>
              <a:t>线性分类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按不同大类来区分：</a:t>
            </a:r>
            <a:endParaRPr lang="en-US" altLang="zh-CN" dirty="0"/>
          </a:p>
          <a:p>
            <a:pPr lvl="1"/>
            <a:r>
              <a:rPr lang="zh-CN" altLang="en-US" dirty="0"/>
              <a:t>拟合：</a:t>
            </a:r>
            <a:r>
              <a:rPr lang="en-US" altLang="zh-CN" dirty="0"/>
              <a:t>L2</a:t>
            </a:r>
            <a:r>
              <a:rPr lang="zh-CN" altLang="en-US" dirty="0"/>
              <a:t>距离代替</a:t>
            </a:r>
            <a:r>
              <a:rPr lang="en-US" altLang="zh-CN" dirty="0"/>
              <a:t>L1</a:t>
            </a:r>
            <a:r>
              <a:rPr lang="zh-CN" altLang="en-US" dirty="0"/>
              <a:t>距离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2685514-A0A3-4E29-802C-0C59793589F8}"/>
              </a:ext>
            </a:extLst>
          </p:cNvPr>
          <p:cNvGrpSpPr/>
          <p:nvPr/>
        </p:nvGrpSpPr>
        <p:grpSpPr>
          <a:xfrm>
            <a:off x="1143361" y="1719296"/>
            <a:ext cx="9903689" cy="4466094"/>
            <a:chOff x="894045" y="1525619"/>
            <a:chExt cx="9903689" cy="446609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57CF2DD-5390-482C-8225-E553AF3FD703}"/>
                </a:ext>
              </a:extLst>
            </p:cNvPr>
            <p:cNvSpPr txBox="1"/>
            <p:nvPr/>
          </p:nvSpPr>
          <p:spPr>
            <a:xfrm>
              <a:off x="894045" y="5276633"/>
              <a:ext cx="26212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分辨率</a:t>
              </a:r>
              <a:r>
                <a:rPr lang="en-US" altLang="zh-CN" dirty="0"/>
                <a:t>32*32*3</a:t>
              </a:r>
              <a:r>
                <a:rPr lang="zh-CN" altLang="en-US" dirty="0"/>
                <a:t>，展开为</a:t>
              </a:r>
              <a:endParaRPr lang="en-US" altLang="zh-CN" dirty="0"/>
            </a:p>
            <a:p>
              <a:pPr algn="ctr"/>
              <a:r>
                <a:rPr lang="en-US" altLang="zh-CN" dirty="0"/>
                <a:t>3072</a:t>
              </a:r>
              <a:r>
                <a:rPr lang="zh-CN" altLang="en-US" dirty="0"/>
                <a:t>行向量</a:t>
              </a:r>
              <a:r>
                <a:rPr lang="en-US" altLang="zh-CN" dirty="0"/>
                <a:t>--</a:t>
              </a:r>
              <a:r>
                <a:rPr lang="en-US" altLang="zh-CN" b="1" dirty="0"/>
                <a:t>x</a:t>
              </a:r>
              <a:endParaRPr lang="zh-CN" altLang="en-US" b="1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F8DF9D-AA58-4E69-9315-749DFAC86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86" r="71268"/>
            <a:stretch/>
          </p:blipFill>
          <p:spPr>
            <a:xfrm>
              <a:off x="903984" y="2228369"/>
              <a:ext cx="2791548" cy="3048264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CB0E027-7C08-4C9B-86F5-FD8B242936BA}"/>
                </a:ext>
              </a:extLst>
            </p:cNvPr>
            <p:cNvSpPr txBox="1"/>
            <p:nvPr/>
          </p:nvSpPr>
          <p:spPr>
            <a:xfrm>
              <a:off x="4826451" y="3506279"/>
              <a:ext cx="2313454" cy="4924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600" dirty="0"/>
                <a:t>f(</a:t>
              </a:r>
              <a:r>
                <a:rPr lang="en-US" altLang="zh-CN" sz="2600" b="1" dirty="0" err="1"/>
                <a:t>x</a:t>
              </a:r>
              <a:r>
                <a:rPr lang="en-US" altLang="zh-CN" sz="2600" dirty="0" err="1"/>
                <a:t>,W</a:t>
              </a:r>
              <a:r>
                <a:rPr lang="en-US" altLang="zh-CN" sz="2600" dirty="0"/>
                <a:t>)=W*</a:t>
              </a:r>
              <a:r>
                <a:rPr lang="en-US" altLang="zh-CN" sz="2600" b="1" dirty="0" err="1"/>
                <a:t>x</a:t>
              </a:r>
              <a:r>
                <a:rPr lang="en-US" altLang="zh-CN" sz="2600" b="1" dirty="0" err="1">
                  <a:solidFill>
                    <a:srgbClr val="00B050"/>
                  </a:solidFill>
                </a:rPr>
                <a:t>+b</a:t>
              </a:r>
              <a:endParaRPr lang="zh-CN" altLang="en-US" sz="2600" b="1" dirty="0">
                <a:solidFill>
                  <a:srgbClr val="00B050"/>
                </a:solidFill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BA4BC78-7656-4319-A82F-953467B61D77}"/>
                </a:ext>
              </a:extLst>
            </p:cNvPr>
            <p:cNvGrpSpPr/>
            <p:nvPr/>
          </p:nvGrpSpPr>
          <p:grpSpPr>
            <a:xfrm>
              <a:off x="8362123" y="1525619"/>
              <a:ext cx="2435611" cy="4466094"/>
              <a:chOff x="8550966" y="1525619"/>
              <a:chExt cx="2435611" cy="446609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D1169064-B23B-4F2E-ABD9-78EC26469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48327" y="1531939"/>
                <a:ext cx="1238250" cy="4391025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D725FBB-BB69-46ED-B569-A17C1EF723B8}"/>
                  </a:ext>
                </a:extLst>
              </p:cNvPr>
              <p:cNvSpPr txBox="1"/>
              <p:nvPr/>
            </p:nvSpPr>
            <p:spPr>
              <a:xfrm>
                <a:off x="8550966" y="1525619"/>
                <a:ext cx="466794" cy="4466094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zh-CN" b="1" dirty="0"/>
                  <a:t>X0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altLang="zh-CN" b="1" dirty="0"/>
                  <a:t>X1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altLang="zh-CN" b="1" dirty="0"/>
                  <a:t>X2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altLang="zh-CN" b="1" dirty="0"/>
                  <a:t>X3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altLang="zh-CN" b="1" dirty="0"/>
                  <a:t>X4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altLang="zh-CN" b="1" dirty="0"/>
                  <a:t>X5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altLang="zh-CN" b="1" dirty="0"/>
                  <a:t>X6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altLang="zh-CN" b="1" dirty="0"/>
                  <a:t>X7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altLang="zh-CN" b="1" dirty="0"/>
                  <a:t>X8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altLang="zh-CN" b="1" dirty="0"/>
                  <a:t>X9</a:t>
                </a:r>
              </a:p>
            </p:txBody>
          </p:sp>
          <p:sp>
            <p:nvSpPr>
              <p:cNvPr id="22" name="箭头: 左右 21">
                <a:extLst>
                  <a:ext uri="{FF2B5EF4-FFF2-40B4-BE49-F238E27FC236}">
                    <a16:creationId xmlns:a16="http://schemas.microsoft.com/office/drawing/2014/main" id="{0B08C69B-45DE-4BA7-9D82-D0CE951494C9}"/>
                  </a:ext>
                </a:extLst>
              </p:cNvPr>
              <p:cNvSpPr/>
              <p:nvPr/>
            </p:nvSpPr>
            <p:spPr>
              <a:xfrm>
                <a:off x="9106660" y="3568425"/>
                <a:ext cx="535015" cy="318052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箭头: 燕尾形 23">
              <a:extLst>
                <a:ext uri="{FF2B5EF4-FFF2-40B4-BE49-F238E27FC236}">
                  <a16:creationId xmlns:a16="http://schemas.microsoft.com/office/drawing/2014/main" id="{D8DF187C-878B-4D22-8F08-3B1C1F573441}"/>
                </a:ext>
              </a:extLst>
            </p:cNvPr>
            <p:cNvSpPr/>
            <p:nvPr/>
          </p:nvSpPr>
          <p:spPr>
            <a:xfrm>
              <a:off x="3885437" y="3496614"/>
              <a:ext cx="735496" cy="49244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箭头: 燕尾形 24">
              <a:extLst>
                <a:ext uri="{FF2B5EF4-FFF2-40B4-BE49-F238E27FC236}">
                  <a16:creationId xmlns:a16="http://schemas.microsoft.com/office/drawing/2014/main" id="{65F96DF3-EE22-4D87-B1C7-5807B6A0500F}"/>
                </a:ext>
              </a:extLst>
            </p:cNvPr>
            <p:cNvSpPr/>
            <p:nvPr/>
          </p:nvSpPr>
          <p:spPr>
            <a:xfrm>
              <a:off x="7382629" y="3496614"/>
              <a:ext cx="735496" cy="49244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310482C-0C96-49D7-AD7F-35ED7B4FFA1F}"/>
                </a:ext>
              </a:extLst>
            </p:cNvPr>
            <p:cNvSpPr txBox="1"/>
            <p:nvPr/>
          </p:nvSpPr>
          <p:spPr>
            <a:xfrm>
              <a:off x="4659739" y="4062949"/>
              <a:ext cx="2646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W</a:t>
              </a:r>
              <a:r>
                <a:rPr lang="zh-CN" altLang="en-US" dirty="0"/>
                <a:t>：权重矩阵，</a:t>
              </a:r>
              <a:r>
                <a:rPr lang="en-US" altLang="zh-CN" dirty="0"/>
                <a:t>10*3072</a:t>
              </a:r>
            </a:p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b</a:t>
              </a:r>
              <a:r>
                <a:rPr lang="zh-CN" altLang="en-US" dirty="0">
                  <a:solidFill>
                    <a:srgbClr val="00B050"/>
                  </a:solidFill>
                </a:rPr>
                <a:t>：偏移向量，</a:t>
              </a:r>
              <a:r>
                <a:rPr lang="en-US" altLang="zh-CN" dirty="0">
                  <a:solidFill>
                    <a:srgbClr val="00B050"/>
                  </a:solidFill>
                </a:rPr>
                <a:t>10*1</a:t>
              </a:r>
              <a:endParaRPr lang="zh-CN" alt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324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图像分类</a:t>
            </a:r>
            <a:r>
              <a:rPr lang="en-US" altLang="zh-CN" dirty="0"/>
              <a:t>-</a:t>
            </a:r>
            <a:r>
              <a:rPr lang="zh-CN" altLang="en-US" dirty="0"/>
              <a:t>线性分类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网络的训练：</a:t>
            </a:r>
            <a:endParaRPr lang="en-US" altLang="zh-CN" dirty="0"/>
          </a:p>
          <a:p>
            <a:pPr lvl="1"/>
            <a:r>
              <a:rPr lang="zh-CN" altLang="en-US" dirty="0"/>
              <a:t>已知数据集</a:t>
            </a:r>
            <a:endParaRPr lang="en-US" altLang="zh-CN" dirty="0"/>
          </a:p>
          <a:p>
            <a:pPr lvl="1"/>
            <a:r>
              <a:rPr lang="zh-CN" altLang="en-US" dirty="0"/>
              <a:t>求解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训练方法：</a:t>
            </a:r>
            <a:endParaRPr lang="en-US" altLang="zh-CN" dirty="0"/>
          </a:p>
          <a:p>
            <a:pPr lvl="1"/>
            <a:r>
              <a:rPr lang="zh-CN" altLang="en-US" dirty="0"/>
              <a:t>梯度下降法</a:t>
            </a:r>
            <a:endParaRPr lang="en-US" altLang="zh-CN" dirty="0"/>
          </a:p>
          <a:p>
            <a:pPr lvl="1"/>
            <a:r>
              <a:rPr lang="zh-CN" altLang="en-US" dirty="0"/>
              <a:t>各种变种算法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32520C-BE74-490F-905C-74D520D8E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88" y="1223311"/>
            <a:ext cx="7776000" cy="3543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303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神经元及全连接网络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神经元（无激活函数）：</a:t>
            </a:r>
            <a:endParaRPr lang="en-US" altLang="zh-CN" dirty="0"/>
          </a:p>
          <a:p>
            <a:pPr lvl="1"/>
            <a:r>
              <a:rPr lang="zh-CN" altLang="en-US" dirty="0"/>
              <a:t>输入：向量</a:t>
            </a:r>
            <a:r>
              <a:rPr lang="en-US" altLang="zh-CN" dirty="0"/>
              <a:t>X</a:t>
            </a:r>
            <a:r>
              <a:rPr lang="en-US" altLang="zh-CN" baseline="-25000" dirty="0"/>
              <a:t>i-1</a:t>
            </a:r>
          </a:p>
          <a:p>
            <a:pPr lvl="1"/>
            <a:r>
              <a:rPr lang="zh-CN" altLang="en-US" dirty="0"/>
              <a:t>输出：标量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d</a:t>
            </a:r>
            <a:endParaRPr lang="en-US" altLang="zh-CN" baseline="-25000" dirty="0"/>
          </a:p>
          <a:p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8DBC27-95FF-4BAA-BBC7-3E0388BE73AC}"/>
              </a:ext>
            </a:extLst>
          </p:cNvPr>
          <p:cNvGrpSpPr/>
          <p:nvPr/>
        </p:nvGrpSpPr>
        <p:grpSpPr>
          <a:xfrm>
            <a:off x="2206200" y="2576609"/>
            <a:ext cx="7981409" cy="3694982"/>
            <a:chOff x="2206200" y="2576609"/>
            <a:chExt cx="7981409" cy="3694982"/>
          </a:xfrm>
        </p:grpSpPr>
        <p:pic>
          <p:nvPicPr>
            <p:cNvPr id="5" name="内容占位符 5">
              <a:extLst>
                <a:ext uri="{FF2B5EF4-FFF2-40B4-BE49-F238E27FC236}">
                  <a16:creationId xmlns:a16="http://schemas.microsoft.com/office/drawing/2014/main" id="{E8311B21-E593-4610-B71E-3F5DC6590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00" y="2576609"/>
              <a:ext cx="7776000" cy="341510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D530FA3-887F-4FDD-B623-A27E7B31FEB6}"/>
                </a:ext>
              </a:extLst>
            </p:cNvPr>
            <p:cNvSpPr/>
            <p:nvPr/>
          </p:nvSpPr>
          <p:spPr>
            <a:xfrm>
              <a:off x="7354957" y="5506278"/>
              <a:ext cx="2832652" cy="7653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1199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神经元及全连接网络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组成网络（无激活函数）：</a:t>
            </a:r>
            <a:endParaRPr lang="en-US" altLang="zh-CN" dirty="0"/>
          </a:p>
          <a:p>
            <a:pPr marL="457189" lvl="1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865233-9F7F-457D-A1D8-103CEB72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11" y="1882861"/>
            <a:ext cx="8646725" cy="453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1B7D65-49E2-4327-801B-77A5C0DA5C82}"/>
              </a:ext>
            </a:extLst>
          </p:cNvPr>
          <p:cNvSpPr txBox="1"/>
          <p:nvPr/>
        </p:nvSpPr>
        <p:spPr>
          <a:xfrm>
            <a:off x="9208537" y="5181062"/>
            <a:ext cx="29494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</a:rPr>
              <a:t>思考：</a:t>
            </a:r>
            <a:endParaRPr lang="en-US" altLang="zh-CN" sz="2600" dirty="0">
              <a:solidFill>
                <a:srgbClr val="FF0000"/>
              </a:solidFill>
            </a:endParaRPr>
          </a:p>
          <a:p>
            <a:r>
              <a:rPr lang="zh-CN" altLang="en-US" sz="2600" dirty="0">
                <a:solidFill>
                  <a:srgbClr val="FF0000"/>
                </a:solidFill>
              </a:rPr>
              <a:t>这种会有什么问题？</a:t>
            </a:r>
          </a:p>
        </p:txBody>
      </p:sp>
    </p:spTree>
    <p:extLst>
      <p:ext uri="{BB962C8B-B14F-4D97-AF65-F5344CB8AC3E}">
        <p14:creationId xmlns:p14="http://schemas.microsoft.com/office/powerpoint/2010/main" val="55449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神经元及全连接网络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无激活函数：</a:t>
            </a:r>
            <a:endParaRPr lang="en-US" altLang="zh-CN" dirty="0"/>
          </a:p>
          <a:p>
            <a:pPr lvl="1"/>
            <a:r>
              <a:rPr lang="zh-CN" altLang="en-US" dirty="0"/>
              <a:t>总是线性的</a:t>
            </a:r>
            <a:endParaRPr lang="en-US" altLang="zh-CN" dirty="0"/>
          </a:p>
          <a:p>
            <a:r>
              <a:rPr lang="zh-CN" altLang="en-US" dirty="0"/>
              <a:t>加入激活函数：</a:t>
            </a:r>
            <a:endParaRPr lang="en-US" altLang="zh-CN" dirty="0"/>
          </a:p>
          <a:p>
            <a:pPr lvl="1"/>
            <a:r>
              <a:rPr lang="zh-CN" altLang="en-US" dirty="0"/>
              <a:t>加入非线性</a:t>
            </a:r>
            <a:endParaRPr lang="en-US" altLang="zh-CN" dirty="0"/>
          </a:p>
          <a:p>
            <a:pPr lvl="1"/>
            <a:r>
              <a:rPr lang="zh-CN" altLang="en-US" dirty="0"/>
              <a:t>不同的激活函数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99A900-6A6F-44F2-A5E2-0840CDAB9144}"/>
              </a:ext>
            </a:extLst>
          </p:cNvPr>
          <p:cNvGrpSpPr/>
          <p:nvPr/>
        </p:nvGrpSpPr>
        <p:grpSpPr>
          <a:xfrm>
            <a:off x="3117925" y="2765889"/>
            <a:ext cx="7984084" cy="3590463"/>
            <a:chOff x="2859507" y="2594927"/>
            <a:chExt cx="7984084" cy="359046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A202A3-DEEB-4E33-AFCB-00B3ED4C4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507" y="2594927"/>
              <a:ext cx="7776000" cy="3396786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32A9B33-429B-4E4A-A7A5-5938B17AEE50}"/>
                </a:ext>
              </a:extLst>
            </p:cNvPr>
            <p:cNvSpPr/>
            <p:nvPr/>
          </p:nvSpPr>
          <p:spPr>
            <a:xfrm>
              <a:off x="8010939" y="5420077"/>
              <a:ext cx="2832652" cy="7653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3781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神经元及全连接网络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组成网络（有激活函数）：</a:t>
            </a:r>
            <a:endParaRPr lang="en-US" altLang="zh-CN" dirty="0"/>
          </a:p>
          <a:p>
            <a:pPr lvl="1"/>
            <a:r>
              <a:rPr lang="zh-CN" altLang="en-US" dirty="0"/>
              <a:t>全连接网络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865233-9F7F-457D-A1D8-103CEB72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43" y="2003158"/>
            <a:ext cx="8646725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3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神经元及全连接网络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网络的训练：</a:t>
            </a:r>
            <a:endParaRPr lang="en-US" altLang="zh-CN" dirty="0"/>
          </a:p>
          <a:p>
            <a:pPr lvl="1"/>
            <a:r>
              <a:rPr lang="zh-CN" altLang="en-US" dirty="0"/>
              <a:t>已知数据集</a:t>
            </a:r>
            <a:endParaRPr lang="en-US" altLang="zh-CN" dirty="0"/>
          </a:p>
          <a:p>
            <a:pPr lvl="1"/>
            <a:r>
              <a:rPr lang="zh-CN" altLang="en-US" dirty="0"/>
              <a:t>求解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训练方法：</a:t>
            </a:r>
            <a:endParaRPr lang="en-US" altLang="zh-CN" dirty="0"/>
          </a:p>
          <a:p>
            <a:pPr lvl="1"/>
            <a:r>
              <a:rPr lang="zh-CN" altLang="en-US" dirty="0"/>
              <a:t>梯度下降法</a:t>
            </a:r>
            <a:endParaRPr lang="en-US" altLang="zh-CN" dirty="0"/>
          </a:p>
          <a:p>
            <a:pPr lvl="1"/>
            <a:r>
              <a:rPr lang="zh-CN" altLang="en-US" dirty="0"/>
              <a:t>各种变种算法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训练的关键：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如何求解梯度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32520C-BE74-490F-905C-74D520D8EA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88" y="1223311"/>
            <a:ext cx="7776000" cy="3543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1018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计算图与反向传播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计算图：</a:t>
            </a:r>
            <a:endParaRPr lang="en-US" altLang="zh-CN" dirty="0"/>
          </a:p>
          <a:p>
            <a:pPr lvl="1"/>
            <a:r>
              <a:rPr lang="zh-CN" altLang="en-US" dirty="0"/>
              <a:t>图像的形式</a:t>
            </a:r>
            <a:endParaRPr lang="en-US" altLang="zh-CN" dirty="0"/>
          </a:p>
          <a:p>
            <a:pPr lvl="1"/>
            <a:r>
              <a:rPr lang="zh-CN" altLang="en-US" dirty="0"/>
              <a:t>描述函数</a:t>
            </a:r>
          </a:p>
          <a:p>
            <a:r>
              <a:rPr lang="zh-CN" altLang="en-US" dirty="0"/>
              <a:t>基本要素：</a:t>
            </a:r>
            <a:endParaRPr lang="en-US" altLang="zh-CN" dirty="0"/>
          </a:p>
          <a:p>
            <a:pPr lvl="1"/>
            <a:r>
              <a:rPr lang="zh-CN" altLang="en-US" dirty="0"/>
              <a:t>变量（</a:t>
            </a:r>
            <a:r>
              <a:rPr lang="en-US" altLang="zh-CN" dirty="0"/>
              <a:t>Node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边（</a:t>
            </a:r>
            <a:r>
              <a:rPr lang="en-US" altLang="zh-CN" dirty="0"/>
              <a:t>Edge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例：</a:t>
            </a:r>
            <a:endParaRPr lang="en-US" altLang="zh-CN" dirty="0"/>
          </a:p>
          <a:p>
            <a:pPr lvl="1"/>
            <a:r>
              <a:rPr lang="en-US" altLang="zh-CN" dirty="0"/>
              <a:t>f(</a:t>
            </a:r>
            <a:r>
              <a:rPr lang="en-US" altLang="zh-CN" dirty="0" err="1"/>
              <a:t>x,y,z</a:t>
            </a:r>
            <a:r>
              <a:rPr lang="en-US" altLang="zh-CN" dirty="0"/>
              <a:t>)=(</a:t>
            </a:r>
            <a:r>
              <a:rPr lang="en-US" altLang="zh-CN" dirty="0" err="1"/>
              <a:t>x+y</a:t>
            </a:r>
            <a:r>
              <a:rPr lang="en-US" altLang="zh-CN" dirty="0"/>
              <a:t>)*z</a:t>
            </a:r>
          </a:p>
          <a:p>
            <a:pPr lvl="1"/>
            <a:r>
              <a:rPr lang="zh-CN" altLang="en-US" dirty="0"/>
              <a:t>其中</a:t>
            </a:r>
            <a:r>
              <a:rPr lang="en-US" altLang="zh-CN" dirty="0"/>
              <a:t>x=-2</a:t>
            </a:r>
            <a:r>
              <a:rPr lang="zh-CN" altLang="en-US" dirty="0"/>
              <a:t>、</a:t>
            </a:r>
            <a:r>
              <a:rPr lang="en-US" altLang="zh-CN" dirty="0"/>
              <a:t>y=5</a:t>
            </a:r>
            <a:r>
              <a:rPr lang="zh-CN" altLang="en-US" dirty="0"/>
              <a:t>、</a:t>
            </a:r>
            <a:r>
              <a:rPr lang="en-US" altLang="zh-CN" dirty="0"/>
              <a:t>z=-4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CBA4A4-8D23-4FE0-BEE5-90BB3989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23" y="1098550"/>
            <a:ext cx="2429694" cy="273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BDCA96-E004-465D-B76F-76A4404CFC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0"/>
          <a:stretch/>
        </p:blipFill>
        <p:spPr bwMode="auto">
          <a:xfrm>
            <a:off x="5944123" y="4148628"/>
            <a:ext cx="4810250" cy="20367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752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2F429-3ED3-4A3D-AA95-C8722E46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第七章 人工智能简介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E640AF-E162-4881-A11A-3E366F863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7E396-FBFF-4E13-B29F-7967B26877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计算机的历史</a:t>
            </a:r>
            <a:endParaRPr lang="en-US" altLang="zh-CN" dirty="0"/>
          </a:p>
          <a:p>
            <a:r>
              <a:rPr lang="en-US" altLang="zh-CN" dirty="0"/>
              <a:t>7.2 </a:t>
            </a:r>
            <a:r>
              <a:rPr lang="zh-CN" altLang="en-US" dirty="0"/>
              <a:t>人工智能的历史</a:t>
            </a:r>
            <a:endParaRPr lang="en-US" altLang="zh-CN" dirty="0"/>
          </a:p>
          <a:p>
            <a:r>
              <a:rPr lang="en-US" altLang="zh-CN" dirty="0"/>
              <a:t>7.3 </a:t>
            </a:r>
            <a:r>
              <a:rPr lang="zh-CN" altLang="en-US" dirty="0"/>
              <a:t>计算机视觉（</a:t>
            </a:r>
            <a:r>
              <a:rPr lang="en-US" altLang="zh-CN" dirty="0"/>
              <a:t>CV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7.4 </a:t>
            </a:r>
            <a:r>
              <a:rPr lang="zh-CN" altLang="en-US" dirty="0"/>
              <a:t>图像分类</a:t>
            </a:r>
            <a:r>
              <a:rPr lang="en-US" altLang="zh-CN" dirty="0"/>
              <a:t>-</a:t>
            </a:r>
            <a:r>
              <a:rPr lang="zh-CN" altLang="en-US" dirty="0"/>
              <a:t>线性分类</a:t>
            </a:r>
            <a:endParaRPr lang="en-US" altLang="zh-CN" dirty="0"/>
          </a:p>
          <a:p>
            <a:r>
              <a:rPr lang="en-US" altLang="zh-CN" dirty="0"/>
              <a:t>7.5 </a:t>
            </a:r>
            <a:r>
              <a:rPr lang="zh-CN" altLang="en-US" dirty="0"/>
              <a:t>神经元及全连接网络</a:t>
            </a:r>
            <a:endParaRPr lang="en-US" altLang="zh-CN" dirty="0"/>
          </a:p>
          <a:p>
            <a:r>
              <a:rPr lang="en-US" altLang="zh-CN" dirty="0"/>
              <a:t>7.6 </a:t>
            </a:r>
            <a:r>
              <a:rPr lang="zh-CN" altLang="en-US" dirty="0"/>
              <a:t>计算图与反向传播</a:t>
            </a:r>
            <a:endParaRPr lang="en-US" altLang="zh-CN" dirty="0"/>
          </a:p>
          <a:p>
            <a:r>
              <a:rPr lang="en-US" altLang="zh-CN" dirty="0"/>
              <a:t>7.7 </a:t>
            </a:r>
            <a:r>
              <a:rPr lang="zh-CN" altLang="en-US" dirty="0"/>
              <a:t>卷积神经网络</a:t>
            </a:r>
            <a:endParaRPr lang="en-US" altLang="zh-CN" dirty="0"/>
          </a:p>
          <a:p>
            <a:r>
              <a:rPr lang="en-US" altLang="zh-CN" dirty="0"/>
              <a:t>7.8 </a:t>
            </a:r>
            <a:r>
              <a:rPr lang="zh-CN" altLang="en-US" dirty="0"/>
              <a:t>循环神经网络</a:t>
            </a:r>
            <a:endParaRPr lang="en-US" altLang="zh-CN" dirty="0"/>
          </a:p>
          <a:p>
            <a:r>
              <a:rPr lang="en-US" altLang="zh-CN" dirty="0"/>
              <a:t>7.9 </a:t>
            </a:r>
            <a:r>
              <a:rPr lang="zh-CN" altLang="en-US" dirty="0"/>
              <a:t>强化学习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957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计算图与反向传播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计算图的好处：</a:t>
            </a:r>
            <a:endParaRPr lang="en-US" altLang="zh-CN" dirty="0"/>
          </a:p>
          <a:p>
            <a:pPr lvl="1"/>
            <a:r>
              <a:rPr lang="zh-CN" altLang="en-US" dirty="0"/>
              <a:t>过程简单明了</a:t>
            </a:r>
            <a:endParaRPr lang="en-US" altLang="zh-CN" dirty="0"/>
          </a:p>
          <a:p>
            <a:pPr lvl="1"/>
            <a:r>
              <a:rPr lang="zh-CN" altLang="en-US" dirty="0"/>
              <a:t>计算导数方便</a:t>
            </a:r>
          </a:p>
          <a:p>
            <a:r>
              <a:rPr lang="zh-CN" altLang="en-US" dirty="0"/>
              <a:t>复杂的例子：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70430C-5575-43E8-B2D9-B725F5C3E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856" y="1133789"/>
            <a:ext cx="4536000" cy="2295211"/>
          </a:xfrm>
          <a:prstGeom prst="rect">
            <a:avLst/>
          </a:prstGeom>
          <a:noFill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CFC026-EA6A-4A9F-8D24-31D993FD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43" y="3063595"/>
            <a:ext cx="2736000" cy="6640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DD8C76-178B-48A4-ABE9-520B4D9D6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856" y="3865196"/>
            <a:ext cx="7416000" cy="25374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23CAC2-037D-4A74-95B6-981443D410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26"/>
          <a:stretch/>
        </p:blipFill>
        <p:spPr bwMode="auto">
          <a:xfrm>
            <a:off x="2321856" y="3865196"/>
            <a:ext cx="7416000" cy="28160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080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计算图与反向传播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CE0D2-09DC-449C-9E24-CB2FC33B9A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神经元</a:t>
            </a:r>
            <a:r>
              <a:rPr lang="en-US" altLang="zh-CN" dirty="0"/>
              <a:t>/</a:t>
            </a:r>
            <a:r>
              <a:rPr lang="zh-CN" altLang="en-US" dirty="0"/>
              <a:t>结构团上的自动求导：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5EF2994-37A8-47C8-9470-E9980607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00" y="1981831"/>
            <a:ext cx="7056000" cy="34235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5DC09D8-698D-40B3-8B6B-DC28F56B5DFA}"/>
              </a:ext>
            </a:extLst>
          </p:cNvPr>
          <p:cNvSpPr txBox="1"/>
          <p:nvPr/>
        </p:nvSpPr>
        <p:spPr>
          <a:xfrm>
            <a:off x="1501641" y="5745491"/>
            <a:ext cx="91871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</a:rPr>
              <a:t>对整个神经网络从后往前进行自动求导，就可以完成反向传播</a:t>
            </a:r>
          </a:p>
        </p:txBody>
      </p:sp>
    </p:spTree>
    <p:extLst>
      <p:ext uri="{BB962C8B-B14F-4D97-AF65-F5344CB8AC3E}">
        <p14:creationId xmlns:p14="http://schemas.microsoft.com/office/powerpoint/2010/main" val="25299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E356-9060-4846-A104-6AF6F8CD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计算图与反向传播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C18443-7125-4C92-AF89-F274FE618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0EDABC-C43D-4757-B69E-533D636C6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656" y="1846751"/>
            <a:ext cx="7960472" cy="4176000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E8CA0832-A9FE-4DAC-B5DC-0754A81FCEB0}"/>
              </a:ext>
            </a:extLst>
          </p:cNvPr>
          <p:cNvSpPr/>
          <p:nvPr/>
        </p:nvSpPr>
        <p:spPr>
          <a:xfrm>
            <a:off x="3404212" y="1088971"/>
            <a:ext cx="6136396" cy="69694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向前传播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0BC500B-433F-4084-92FC-67AD065D7AB9}"/>
              </a:ext>
            </a:extLst>
          </p:cNvPr>
          <p:cNvSpPr/>
          <p:nvPr/>
        </p:nvSpPr>
        <p:spPr>
          <a:xfrm flipH="1">
            <a:off x="3404212" y="6112765"/>
            <a:ext cx="6136396" cy="69694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反向传播</a:t>
            </a:r>
          </a:p>
        </p:txBody>
      </p:sp>
    </p:spTree>
    <p:extLst>
      <p:ext uri="{BB962C8B-B14F-4D97-AF65-F5344CB8AC3E}">
        <p14:creationId xmlns:p14="http://schemas.microsoft.com/office/powerpoint/2010/main" val="147603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B4EC0-BAA9-4266-B7C9-195CB513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计算图与反向传播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B31BAD-AB83-438A-9B26-EE0285B57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8110B10-F900-4BBD-8F74-1AB3B2818D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09" y="2286326"/>
            <a:ext cx="4176000" cy="2951754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351DB2-2E64-43B3-B090-1075B7D2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73" y="2286326"/>
            <a:ext cx="4176000" cy="29517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5488E3-7407-4CE0-8E2C-50F1FD80F741}"/>
              </a:ext>
            </a:extLst>
          </p:cNvPr>
          <p:cNvSpPr txBox="1"/>
          <p:nvPr/>
        </p:nvSpPr>
        <p:spPr>
          <a:xfrm>
            <a:off x="3001327" y="5408410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</a:rPr>
              <a:t>原始数据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E63F1D-A1E0-4DF4-A2C0-08D7D0C8090B}"/>
              </a:ext>
            </a:extLst>
          </p:cNvPr>
          <p:cNvSpPr txBox="1"/>
          <p:nvPr/>
        </p:nvSpPr>
        <p:spPr>
          <a:xfrm>
            <a:off x="7841991" y="5408410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</a:rPr>
              <a:t>拟合数据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C9225A57-E604-41F9-BC9E-2FF5E083B451}"/>
              </a:ext>
            </a:extLst>
          </p:cNvPr>
          <p:cNvSpPr txBox="1">
            <a:spLocks/>
          </p:cNvSpPr>
          <p:nvPr/>
        </p:nvSpPr>
        <p:spPr>
          <a:xfrm>
            <a:off x="669926" y="1098550"/>
            <a:ext cx="10850564" cy="5258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全连接网络的一个应用：</a:t>
            </a:r>
            <a:endParaRPr lang="en-US" altLang="zh-CN" dirty="0"/>
          </a:p>
          <a:p>
            <a:pPr lvl="1"/>
            <a:r>
              <a:rPr lang="zh-CN" altLang="en-US" dirty="0"/>
              <a:t>数据拟合</a:t>
            </a:r>
          </a:p>
        </p:txBody>
      </p:sp>
    </p:spTree>
    <p:extLst>
      <p:ext uri="{BB962C8B-B14F-4D97-AF65-F5344CB8AC3E}">
        <p14:creationId xmlns:p14="http://schemas.microsoft.com/office/powerpoint/2010/main" val="2051819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7.7 </a:t>
            </a:r>
            <a:r>
              <a:rPr lang="zh-CN" altLang="en-US" dirty="0"/>
              <a:t>卷积神经网络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全连接网络的问题：</a:t>
            </a:r>
            <a:endParaRPr lang="en-US" altLang="zh-CN" dirty="0"/>
          </a:p>
          <a:p>
            <a:pPr lvl="1"/>
            <a:r>
              <a:rPr lang="zh-CN" altLang="en-US" dirty="0"/>
              <a:t>仅限小图片</a:t>
            </a:r>
            <a:endParaRPr lang="en-US" altLang="zh-CN" dirty="0"/>
          </a:p>
          <a:p>
            <a:pPr lvl="1"/>
            <a:r>
              <a:rPr lang="zh-CN" altLang="en-US" dirty="0"/>
              <a:t>高分辨率图需要参数过多</a:t>
            </a:r>
            <a:endParaRPr lang="en-US" altLang="zh-CN" dirty="0"/>
          </a:p>
          <a:p>
            <a:pPr lvl="1"/>
            <a:r>
              <a:rPr lang="zh-CN" altLang="en-US" dirty="0"/>
              <a:t>未考虑图片空间关联性</a:t>
            </a:r>
            <a:endParaRPr lang="en-US" altLang="zh-CN" dirty="0"/>
          </a:p>
          <a:p>
            <a:r>
              <a:rPr lang="zh-CN" altLang="en-US" dirty="0"/>
              <a:t>对图像相关问题：</a:t>
            </a:r>
            <a:endParaRPr lang="en-US" altLang="zh-CN" dirty="0"/>
          </a:p>
          <a:p>
            <a:pPr lvl="1"/>
            <a:r>
              <a:rPr lang="zh-CN" altLang="en-US" dirty="0"/>
              <a:t>卷积神经网络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A89EA0-EF99-4F91-B8E7-CFDB138E2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00" y="1244838"/>
            <a:ext cx="4529229" cy="237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0C7BAE-7E29-40EA-A5BF-82A6E17E2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5" r="8302"/>
          <a:stretch/>
        </p:blipFill>
        <p:spPr>
          <a:xfrm>
            <a:off x="2875214" y="3803158"/>
            <a:ext cx="6439983" cy="2736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34630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7.7 </a:t>
            </a:r>
            <a:r>
              <a:rPr lang="zh-CN" altLang="en-US" dirty="0"/>
              <a:t>卷积神经网络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生物大脑如何处理视觉</a:t>
            </a:r>
            <a:endParaRPr lang="en-US" altLang="zh-CN" dirty="0"/>
          </a:p>
          <a:p>
            <a:r>
              <a:rPr lang="zh-CN" altLang="en-US" dirty="0"/>
              <a:t>基础视觉皮层：</a:t>
            </a:r>
            <a:endParaRPr lang="en-US" altLang="zh-CN" dirty="0"/>
          </a:p>
          <a:p>
            <a:pPr lvl="1"/>
            <a:r>
              <a:rPr lang="zh-CN" altLang="en-US" dirty="0"/>
              <a:t>对物体无反应</a:t>
            </a:r>
            <a:endParaRPr lang="en-US" altLang="zh-CN" dirty="0"/>
          </a:p>
          <a:p>
            <a:pPr lvl="1"/>
            <a:r>
              <a:rPr lang="zh-CN" altLang="en-US" dirty="0"/>
              <a:t>对边界、条纹有反应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296133-0557-4BE4-8B52-537F64E15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76" y="1706673"/>
            <a:ext cx="6553286" cy="46496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775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7.7 </a:t>
            </a:r>
            <a:r>
              <a:rPr lang="zh-CN" altLang="en-US" dirty="0"/>
              <a:t>卷积神经网络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卷积神经网络：</a:t>
            </a:r>
            <a:endParaRPr lang="en-US" altLang="zh-CN" dirty="0"/>
          </a:p>
          <a:p>
            <a:pPr lvl="1"/>
            <a:r>
              <a:rPr lang="zh-CN" altLang="en-US" dirty="0"/>
              <a:t>卷积层</a:t>
            </a:r>
            <a:endParaRPr lang="en-US" altLang="zh-CN" dirty="0"/>
          </a:p>
          <a:p>
            <a:pPr lvl="1"/>
            <a:r>
              <a:rPr lang="zh-CN" altLang="en-US" dirty="0"/>
              <a:t>池化层</a:t>
            </a:r>
            <a:endParaRPr lang="en-US" altLang="zh-CN" dirty="0"/>
          </a:p>
          <a:p>
            <a:pPr lvl="1"/>
            <a:r>
              <a:rPr lang="zh-CN" altLang="en-US" dirty="0"/>
              <a:t>卷积层</a:t>
            </a:r>
            <a:endParaRPr lang="en-US" altLang="zh-CN" dirty="0"/>
          </a:p>
          <a:p>
            <a:pPr lvl="1"/>
            <a:r>
              <a:rPr lang="zh-CN" altLang="en-US" dirty="0"/>
              <a:t>池化层</a:t>
            </a:r>
            <a:endParaRPr lang="en-US" altLang="zh-CN" dirty="0"/>
          </a:p>
          <a:p>
            <a:pPr lvl="1"/>
            <a:r>
              <a:rPr lang="zh-CN" altLang="en-US" dirty="0"/>
              <a:t>。。。</a:t>
            </a:r>
            <a:endParaRPr lang="en-US" altLang="zh-CN" dirty="0"/>
          </a:p>
          <a:p>
            <a:pPr lvl="1"/>
            <a:r>
              <a:rPr lang="zh-CN" altLang="en-US" dirty="0"/>
              <a:t>全连接层</a:t>
            </a:r>
            <a:endParaRPr lang="en-US" altLang="zh-CN" dirty="0"/>
          </a:p>
          <a:p>
            <a:r>
              <a:rPr lang="zh-CN" altLang="en-US" dirty="0"/>
              <a:t>卷积层：</a:t>
            </a:r>
            <a:endParaRPr lang="en-US" altLang="zh-CN" dirty="0"/>
          </a:p>
          <a:p>
            <a:pPr lvl="1"/>
            <a:r>
              <a:rPr lang="zh-CN" altLang="en-US" dirty="0"/>
              <a:t>识别特征</a:t>
            </a:r>
            <a:endParaRPr lang="en-US" altLang="zh-CN" dirty="0"/>
          </a:p>
          <a:p>
            <a:r>
              <a:rPr lang="zh-CN" altLang="en-US" dirty="0"/>
              <a:t>采样层：</a:t>
            </a:r>
            <a:endParaRPr lang="en-US" altLang="zh-CN" dirty="0"/>
          </a:p>
          <a:p>
            <a:pPr lvl="1"/>
            <a:r>
              <a:rPr lang="zh-CN" altLang="en-US" dirty="0"/>
              <a:t>扩大视野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862A2C-82E9-4507-914A-656311E62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5" r="8302" b="14966"/>
          <a:stretch/>
        </p:blipFill>
        <p:spPr>
          <a:xfrm>
            <a:off x="3811649" y="1661581"/>
            <a:ext cx="7232882" cy="26129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68876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7.7 </a:t>
            </a:r>
            <a:r>
              <a:rPr lang="zh-CN" altLang="en-US" dirty="0"/>
              <a:t>卷积神经网络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卷积层：</a:t>
            </a:r>
            <a:endParaRPr lang="en-US" altLang="zh-CN" dirty="0"/>
          </a:p>
          <a:p>
            <a:pPr lvl="1"/>
            <a:r>
              <a:rPr lang="zh-CN" altLang="en-US" dirty="0"/>
              <a:t>卷积核</a:t>
            </a:r>
            <a:endParaRPr lang="en-US" altLang="zh-CN" dirty="0"/>
          </a:p>
          <a:p>
            <a:pPr lvl="1"/>
            <a:r>
              <a:rPr lang="zh-CN" altLang="en-US" dirty="0"/>
              <a:t>输入与卷积核进行“卷积运算”</a:t>
            </a:r>
            <a:endParaRPr lang="en-US" altLang="zh-CN" dirty="0"/>
          </a:p>
          <a:p>
            <a:r>
              <a:rPr lang="zh-CN" altLang="en-US" dirty="0"/>
              <a:t>数学上的卷积：</a:t>
            </a:r>
            <a:endParaRPr lang="en-US" altLang="zh-CN" dirty="0"/>
          </a:p>
          <a:p>
            <a:pPr lvl="1"/>
            <a:r>
              <a:rPr lang="zh-CN" altLang="en-US" dirty="0"/>
              <a:t>翻转、滑动积分</a:t>
            </a:r>
            <a:r>
              <a:rPr lang="en-US" altLang="zh-CN" dirty="0"/>
              <a:t>/</a:t>
            </a:r>
            <a:r>
              <a:rPr lang="zh-CN" altLang="en-US" dirty="0"/>
              <a:t>求和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1600" dirty="0"/>
          </a:p>
          <a:p>
            <a:r>
              <a:rPr lang="zh-CN" altLang="en-US" dirty="0"/>
              <a:t>神经网路中的卷积：</a:t>
            </a:r>
            <a:endParaRPr lang="en-US" altLang="zh-CN" dirty="0"/>
          </a:p>
          <a:p>
            <a:pPr lvl="1"/>
            <a:r>
              <a:rPr lang="zh-CN" altLang="en-US" dirty="0"/>
              <a:t>不翻转、滑动积分</a:t>
            </a:r>
            <a:endParaRPr lang="en-US" altLang="zh-CN" dirty="0"/>
          </a:p>
          <a:p>
            <a:pPr lvl="1"/>
            <a:r>
              <a:rPr lang="zh-CN" altLang="en-US" dirty="0"/>
              <a:t>数学上的互相关计算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369CE-F4AF-4614-B161-B41C8ECFC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08"/>
          <a:stretch/>
        </p:blipFill>
        <p:spPr>
          <a:xfrm>
            <a:off x="6966559" y="1233165"/>
            <a:ext cx="3015641" cy="1840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C32DA9-9C81-4912-ADF0-357F67EB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42" y="3429000"/>
            <a:ext cx="2901735" cy="57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B1EE66-F07E-43FD-B323-FC871AA66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533" y="4175962"/>
            <a:ext cx="2512552" cy="576000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66F7DB51-5C92-4CED-8F9C-87527BFCB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F7E940-2033-4A55-B5F3-BA03F4D39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42" y="2520647"/>
            <a:ext cx="51720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8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7.7 </a:t>
            </a:r>
            <a:r>
              <a:rPr lang="zh-CN" altLang="en-US" dirty="0"/>
              <a:t>卷积神经网络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浅层卷积核的作用：</a:t>
            </a:r>
            <a:endParaRPr lang="en-US" altLang="zh-CN" dirty="0"/>
          </a:p>
          <a:p>
            <a:pPr lvl="1"/>
            <a:r>
              <a:rPr lang="zh-CN" altLang="en-US" dirty="0"/>
              <a:t>边界检测</a:t>
            </a:r>
            <a:endParaRPr lang="en-US" altLang="zh-CN" dirty="0"/>
          </a:p>
          <a:p>
            <a:pPr lvl="1"/>
            <a:r>
              <a:rPr lang="zh-CN" altLang="en-US" dirty="0"/>
              <a:t>简单特征检测</a:t>
            </a:r>
            <a:endParaRPr lang="en-US" altLang="zh-CN" dirty="0"/>
          </a:p>
          <a:p>
            <a:r>
              <a:rPr lang="zh-CN" altLang="en-US" dirty="0"/>
              <a:t>深层卷积核的作用：</a:t>
            </a:r>
            <a:endParaRPr lang="en-US" altLang="zh-CN" dirty="0"/>
          </a:p>
          <a:p>
            <a:pPr lvl="1"/>
            <a:r>
              <a:rPr lang="zh-CN" altLang="en-US" dirty="0"/>
              <a:t>复杂特征检测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565F73-31B5-4E1A-9316-092A19C1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321" y="1686252"/>
            <a:ext cx="7066479" cy="40828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96439D-C065-45CC-9721-76B9A48C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203" y="1783552"/>
            <a:ext cx="7443285" cy="38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pic1.zhimg.com/80/d68d271178e7dd3a0fd47ec44e7fefa0_hd.png">
            <a:extLst>
              <a:ext uri="{FF2B5EF4-FFF2-40B4-BE49-F238E27FC236}">
                <a16:creationId xmlns:a16="http://schemas.microsoft.com/office/drawing/2014/main" id="{C3086B5C-B969-4B62-9909-0564390F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56" y="1098550"/>
            <a:ext cx="4100087" cy="5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C232C27-2AD4-467A-9A74-1C72856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7.7 </a:t>
            </a:r>
            <a:r>
              <a:rPr lang="zh-CN" altLang="en-US" dirty="0"/>
              <a:t>卷积神经网络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EF7F7-EB6C-4C98-AF7C-8BA1040F7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4C76686-C0B9-4A65-BD91-BFAD43415D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卷积神经网络在干什么：</a:t>
            </a:r>
          </a:p>
        </p:txBody>
      </p:sp>
      <p:pic>
        <p:nvPicPr>
          <p:cNvPr id="11268" name="Picture 4" descr="https://pic4.zhimg.com/80/8906f1eb5cc9bc86d15d1630c40a5b9f_hd.png">
            <a:extLst>
              <a:ext uri="{FF2B5EF4-FFF2-40B4-BE49-F238E27FC236}">
                <a16:creationId xmlns:a16="http://schemas.microsoft.com/office/drawing/2014/main" id="{10F06197-D119-4CC9-A3C7-1A5C5AA3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28" y="1943450"/>
            <a:ext cx="7783343" cy="38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pic2.zhimg.com/80/6f600422e7aeb19850b19c55aea04a11_hd.png">
            <a:extLst>
              <a:ext uri="{FF2B5EF4-FFF2-40B4-BE49-F238E27FC236}">
                <a16:creationId xmlns:a16="http://schemas.microsoft.com/office/drawing/2014/main" id="{F90F1D81-E8EB-4E62-A56B-62B3CBE0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75" y="2123450"/>
            <a:ext cx="9250260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pic4.zhimg.com/80/f9c5fe43099bde52bd9673db4383e10f_hd.png">
            <a:extLst>
              <a:ext uri="{FF2B5EF4-FFF2-40B4-BE49-F238E27FC236}">
                <a16:creationId xmlns:a16="http://schemas.microsoft.com/office/drawing/2014/main" id="{FA544077-A7AD-4604-A3F5-2AF4E4DC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99" y="1098550"/>
            <a:ext cx="4490200" cy="5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pic1.zhimg.com/80/074357f5b07e0c14ecf740ca47a3c728_hd.png">
            <a:extLst>
              <a:ext uri="{FF2B5EF4-FFF2-40B4-BE49-F238E27FC236}">
                <a16:creationId xmlns:a16="http://schemas.microsoft.com/office/drawing/2014/main" id="{E2DE5C26-942E-414E-90D5-959ADA3D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99" y="1105475"/>
            <a:ext cx="4551300" cy="5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45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4337C-8E71-4080-A07A-1A0F9546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计算机的历史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2C09D4-5C94-4DC3-BEA0-0643792086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F5CB69-4A72-4FC4-A7E7-C13E9CA508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最早的计算机器：算盘</a:t>
            </a:r>
            <a:endParaRPr lang="en-US" altLang="zh-CN" dirty="0"/>
          </a:p>
          <a:p>
            <a:r>
              <a:rPr lang="zh-CN" altLang="en-US" dirty="0"/>
              <a:t>二项式计算：差分机</a:t>
            </a:r>
            <a:endParaRPr lang="en-US" altLang="zh-CN" dirty="0"/>
          </a:p>
          <a:p>
            <a:r>
              <a:rPr lang="zh-CN" altLang="en-US" dirty="0"/>
              <a:t>计算机理论基础：数学</a:t>
            </a:r>
            <a:r>
              <a:rPr lang="en-US" altLang="zh-CN" dirty="0"/>
              <a:t>&amp;</a:t>
            </a:r>
            <a:r>
              <a:rPr lang="zh-CN" altLang="en-US" dirty="0"/>
              <a:t>逻辑</a:t>
            </a:r>
            <a:endParaRPr lang="en-US" altLang="zh-CN" dirty="0"/>
          </a:p>
          <a:p>
            <a:r>
              <a:rPr lang="zh-CN" altLang="en-US" dirty="0"/>
              <a:t>现代计算机：硬件</a:t>
            </a:r>
            <a:r>
              <a:rPr lang="en-US" altLang="zh-CN" dirty="0"/>
              <a:t>/</a:t>
            </a:r>
            <a:r>
              <a:rPr lang="zh-CN" altLang="en-US" dirty="0"/>
              <a:t>软件</a:t>
            </a:r>
            <a:r>
              <a:rPr lang="en-US" altLang="zh-CN" dirty="0"/>
              <a:t>/</a:t>
            </a:r>
            <a:r>
              <a:rPr lang="zh-CN" altLang="en-US" dirty="0"/>
              <a:t>数据</a:t>
            </a:r>
            <a:endParaRPr lang="en-US" altLang="zh-CN" dirty="0"/>
          </a:p>
          <a:p>
            <a:r>
              <a:rPr lang="zh-CN" altLang="en-US" dirty="0"/>
              <a:t>第一台通用计算机</a:t>
            </a:r>
            <a:endParaRPr lang="en-US" altLang="zh-CN" dirty="0"/>
          </a:p>
          <a:p>
            <a:r>
              <a:rPr lang="zh-CN" altLang="en-US" dirty="0"/>
              <a:t>现代计算机：超算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BC6B34-F84F-4B91-8679-E93F5E2E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096" y="2321978"/>
            <a:ext cx="5616000" cy="2810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CB4887-201C-42E0-85E2-7EB5AFF7F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096" y="2039724"/>
            <a:ext cx="5616000" cy="31616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9C4D5A-2A85-441C-A1DA-1EE61A2B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096" y="2039724"/>
            <a:ext cx="5616000" cy="31974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2F19C0-87D4-4BDC-89B7-7339165A1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096" y="2046777"/>
            <a:ext cx="5616000" cy="31662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426AA-220F-44DF-ACC3-79E148601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348" y="2063543"/>
            <a:ext cx="5616000" cy="3147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C5696B-479A-4E9E-84AD-7DDE2BC3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348" y="1876024"/>
            <a:ext cx="5616000" cy="37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7.7 </a:t>
            </a:r>
            <a:r>
              <a:rPr lang="zh-CN" altLang="en-US" dirty="0"/>
              <a:t>卷积神经网络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卷积层：</a:t>
            </a:r>
            <a:endParaRPr lang="en-US" altLang="zh-CN" dirty="0"/>
          </a:p>
          <a:p>
            <a:pPr lvl="1"/>
            <a:r>
              <a:rPr lang="zh-CN" altLang="en-US" dirty="0"/>
              <a:t>卷积核大小</a:t>
            </a:r>
            <a:endParaRPr lang="en-US" altLang="zh-CN" dirty="0"/>
          </a:p>
          <a:p>
            <a:pPr lvl="1"/>
            <a:r>
              <a:rPr lang="zh-CN" altLang="en-US" dirty="0"/>
              <a:t>步长</a:t>
            </a:r>
            <a:endParaRPr lang="en-US" altLang="zh-CN" dirty="0"/>
          </a:p>
          <a:p>
            <a:r>
              <a:rPr lang="zh-CN" altLang="en-US" dirty="0"/>
              <a:t>输出与输入大小不同：</a:t>
            </a:r>
            <a:endParaRPr lang="en-US" altLang="zh-CN" dirty="0"/>
          </a:p>
          <a:p>
            <a:pPr lvl="1"/>
            <a:r>
              <a:rPr lang="zh-CN" altLang="en-US" dirty="0"/>
              <a:t>填充处理</a:t>
            </a:r>
            <a:endParaRPr lang="en-US" altLang="zh-CN" dirty="0"/>
          </a:p>
          <a:p>
            <a:r>
              <a:rPr lang="zh-CN" altLang="en-US" dirty="0"/>
              <a:t>池化层</a:t>
            </a:r>
            <a:endParaRPr lang="en-US" altLang="zh-CN" dirty="0"/>
          </a:p>
          <a:p>
            <a:pPr lvl="1"/>
            <a:r>
              <a:rPr lang="zh-CN" altLang="en-US" dirty="0"/>
              <a:t>降低处理量</a:t>
            </a:r>
            <a:endParaRPr lang="en-US" altLang="zh-CN" dirty="0"/>
          </a:p>
          <a:p>
            <a:pPr lvl="1"/>
            <a:r>
              <a:rPr lang="zh-CN" altLang="en-US" dirty="0"/>
              <a:t>提高视野</a:t>
            </a:r>
            <a:endParaRPr lang="en-US" altLang="zh-CN" dirty="0"/>
          </a:p>
          <a:p>
            <a:pPr lvl="1"/>
            <a:r>
              <a:rPr lang="zh-CN" altLang="en-US" dirty="0"/>
              <a:t>最大</a:t>
            </a:r>
            <a:r>
              <a:rPr lang="en-US" altLang="zh-CN" dirty="0"/>
              <a:t>/</a:t>
            </a:r>
            <a:r>
              <a:rPr lang="zh-CN" altLang="en-US" dirty="0"/>
              <a:t>平均池化</a:t>
            </a:r>
            <a:endParaRPr lang="en-US" altLang="zh-CN" dirty="0"/>
          </a:p>
          <a:p>
            <a:r>
              <a:rPr lang="en-US" altLang="zh-CN" dirty="0"/>
              <a:t>CNN</a:t>
            </a:r>
            <a:r>
              <a:rPr lang="zh-CN" altLang="en-US" dirty="0"/>
              <a:t>应用：</a:t>
            </a:r>
            <a:endParaRPr lang="en-US" altLang="zh-CN" dirty="0"/>
          </a:p>
          <a:p>
            <a:pPr lvl="1"/>
            <a:r>
              <a:rPr lang="zh-CN" altLang="en-US" dirty="0"/>
              <a:t>自动驾驶、人脸识别、图片分类、。。。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6CEE40-588B-44D5-874A-DE8A6672A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5" r="8302" b="14966"/>
          <a:stretch/>
        </p:blipFill>
        <p:spPr>
          <a:xfrm>
            <a:off x="4523544" y="1890144"/>
            <a:ext cx="7232882" cy="2612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4D21F3-FB0E-4627-AC50-BE311B4512F9}"/>
              </a:ext>
            </a:extLst>
          </p:cNvPr>
          <p:cNvSpPr txBox="1"/>
          <p:nvPr/>
        </p:nvSpPr>
        <p:spPr>
          <a:xfrm>
            <a:off x="4523544" y="1164462"/>
            <a:ext cx="5944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</a:rPr>
              <a:t>这里仅仅是基础的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CNN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结构，之后还发展了其他的结构，如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GoogleNet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ResNet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等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CNN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除了分类外，也有很多其他的用途</a:t>
            </a:r>
          </a:p>
        </p:txBody>
      </p:sp>
    </p:spTree>
    <p:extLst>
      <p:ext uri="{BB962C8B-B14F-4D97-AF65-F5344CB8AC3E}">
        <p14:creationId xmlns:p14="http://schemas.microsoft.com/office/powerpoint/2010/main" val="172405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7.8 </a:t>
            </a:r>
            <a:r>
              <a:rPr lang="zh-CN" altLang="en-US" dirty="0"/>
              <a:t>循环神经网络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循环神经网络：</a:t>
            </a:r>
            <a:endParaRPr lang="en-US" altLang="zh-CN" dirty="0"/>
          </a:p>
          <a:p>
            <a:pPr lvl="1"/>
            <a:r>
              <a:rPr lang="zh-CN" altLang="en-US" dirty="0"/>
              <a:t>前后相关数据</a:t>
            </a:r>
            <a:endParaRPr lang="en-US" altLang="zh-CN" dirty="0"/>
          </a:p>
          <a:p>
            <a:pPr lvl="1"/>
            <a:r>
              <a:rPr lang="zh-CN" altLang="en-US" dirty="0"/>
              <a:t>语音、视频、生产数据等</a:t>
            </a:r>
            <a:endParaRPr lang="en-US" altLang="zh-CN" dirty="0"/>
          </a:p>
          <a:p>
            <a:r>
              <a:rPr lang="en-US" altLang="zh-CN" dirty="0"/>
              <a:t>RNN</a:t>
            </a:r>
            <a:r>
              <a:rPr lang="zh-CN" altLang="en-US" dirty="0"/>
              <a:t>基本单元：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69126-6528-4AA4-86AD-E9053646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61" y="3168892"/>
            <a:ext cx="9140877" cy="28228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BCEF98D-546D-4C1A-A003-52CD8238CF1C}"/>
              </a:ext>
            </a:extLst>
          </p:cNvPr>
          <p:cNvSpPr/>
          <p:nvPr/>
        </p:nvSpPr>
        <p:spPr>
          <a:xfrm>
            <a:off x="4649379" y="2921823"/>
            <a:ext cx="6551628" cy="34340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1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7.8 </a:t>
            </a:r>
            <a:r>
              <a:rPr lang="zh-CN" altLang="en-US" dirty="0"/>
              <a:t>循环神经网络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循环层有不同的结构：</a:t>
            </a:r>
            <a:endParaRPr lang="en-US" altLang="zh-CN" dirty="0"/>
          </a:p>
          <a:p>
            <a:pPr lvl="1"/>
            <a:r>
              <a:rPr lang="zh-CN" altLang="en-US" dirty="0"/>
              <a:t>全连接、</a:t>
            </a:r>
            <a:r>
              <a:rPr lang="en-US" altLang="zh-CN" dirty="0"/>
              <a:t>LSTM</a:t>
            </a:r>
            <a:r>
              <a:rPr lang="zh-CN" altLang="en-US" dirty="0"/>
              <a:t>、</a:t>
            </a:r>
            <a:r>
              <a:rPr lang="en-US" altLang="zh-CN" dirty="0"/>
              <a:t>GRU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dirty="0"/>
              <a:t>RNN</a:t>
            </a:r>
            <a:r>
              <a:rPr lang="zh-CN" altLang="en-US" dirty="0"/>
              <a:t>案例：</a:t>
            </a:r>
            <a:endParaRPr lang="en-US" altLang="zh-CN" dirty="0"/>
          </a:p>
          <a:p>
            <a:pPr lvl="1"/>
            <a:r>
              <a:rPr lang="zh-CN" altLang="en-US" dirty="0"/>
              <a:t>谷歌股价估测、机器翻译、</a:t>
            </a:r>
            <a:r>
              <a:rPr lang="en-US" altLang="zh-CN" dirty="0"/>
              <a:t>AI</a:t>
            </a:r>
            <a:r>
              <a:rPr lang="zh-CN" altLang="en-US" dirty="0"/>
              <a:t>写小说、。。。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BD3930-C301-4262-9EF3-957D2BE3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89" y="3138519"/>
            <a:ext cx="4176000" cy="31323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0B7DBD-0B56-4506-A162-A0E97B692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73" y="3138519"/>
            <a:ext cx="4176000" cy="3132182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9A90EF55-80CF-49FB-9793-E0B65581A511}"/>
              </a:ext>
            </a:extLst>
          </p:cNvPr>
          <p:cNvSpPr/>
          <p:nvPr/>
        </p:nvSpPr>
        <p:spPr>
          <a:xfrm>
            <a:off x="5846871" y="4543720"/>
            <a:ext cx="471340" cy="377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0DF331-1379-4FAC-8F42-642333C1E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92" y="2586262"/>
            <a:ext cx="7286625" cy="3819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75C6A9-983C-4C83-95C7-A9D08694B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599" y="2640278"/>
            <a:ext cx="8505825" cy="3667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ECB322-18F2-464F-8B94-8C90B719D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34" y="2899495"/>
            <a:ext cx="6957663" cy="31930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5002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7.9 </a:t>
            </a:r>
            <a:r>
              <a:rPr lang="zh-CN" altLang="en-US" dirty="0"/>
              <a:t>强化学习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AlphaGo</a:t>
            </a:r>
            <a:r>
              <a:rPr lang="zh-CN" altLang="en-US" dirty="0"/>
              <a:t>（</a:t>
            </a:r>
            <a:r>
              <a:rPr lang="en-US" altLang="zh-CN" dirty="0"/>
              <a:t>DeepMind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dirty="0"/>
              <a:t>2016.3</a:t>
            </a:r>
            <a:r>
              <a:rPr lang="zh-CN" altLang="en-US" dirty="0"/>
              <a:t>：对战职业九段李世石</a:t>
            </a:r>
            <a:r>
              <a:rPr lang="en-US" altLang="zh-CN" dirty="0"/>
              <a:t>-4:1</a:t>
            </a:r>
          </a:p>
          <a:p>
            <a:pPr lvl="1"/>
            <a:r>
              <a:rPr lang="en-US" altLang="zh-CN" dirty="0"/>
              <a:t>2016</a:t>
            </a:r>
            <a:r>
              <a:rPr lang="zh-CN" altLang="en-US" dirty="0"/>
              <a:t>年末至</a:t>
            </a:r>
            <a:r>
              <a:rPr lang="en-US" altLang="zh-CN" dirty="0"/>
              <a:t>2017</a:t>
            </a:r>
            <a:r>
              <a:rPr lang="zh-CN" altLang="en-US" dirty="0"/>
              <a:t>年初：围棋网站连续</a:t>
            </a:r>
            <a:r>
              <a:rPr lang="en-US" altLang="zh-CN" dirty="0"/>
              <a:t>60</a:t>
            </a:r>
            <a:r>
              <a:rPr lang="zh-CN" altLang="en-US" dirty="0"/>
              <a:t>局不败</a:t>
            </a:r>
            <a:endParaRPr lang="en-US" altLang="zh-CN" dirty="0"/>
          </a:p>
          <a:p>
            <a:pPr lvl="1"/>
            <a:r>
              <a:rPr lang="en-US" altLang="zh-CN" dirty="0"/>
              <a:t>2017.7</a:t>
            </a:r>
            <a:r>
              <a:rPr lang="zh-CN" altLang="en-US" dirty="0"/>
              <a:t>：对战世界排名第一柯洁</a:t>
            </a:r>
            <a:r>
              <a:rPr lang="en-US" altLang="zh-CN" dirty="0"/>
              <a:t>-3:0</a:t>
            </a:r>
          </a:p>
          <a:p>
            <a:pPr lvl="1"/>
            <a:r>
              <a:rPr lang="zh-CN" altLang="en-US" dirty="0"/>
              <a:t>之后</a:t>
            </a:r>
            <a:r>
              <a:rPr lang="en-US" altLang="zh-CN" dirty="0" err="1"/>
              <a:t>GoRatings</a:t>
            </a:r>
            <a:r>
              <a:rPr lang="zh-CN" altLang="en-US" dirty="0"/>
              <a:t>世界排名第一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2DC407-FD7C-4AA2-B250-3F625C63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139" y="3186599"/>
            <a:ext cx="6062369" cy="31697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641A56-8A4F-42EB-B250-F3D14759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86598"/>
            <a:ext cx="4357911" cy="21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20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7.9 </a:t>
            </a:r>
            <a:r>
              <a:rPr lang="zh-CN" altLang="en-US" dirty="0"/>
              <a:t>强化学习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/>
              <a:t>AlphaZero</a:t>
            </a:r>
            <a:r>
              <a:rPr lang="zh-CN" altLang="en-US" dirty="0"/>
              <a:t>（</a:t>
            </a:r>
            <a:r>
              <a:rPr lang="en-US" altLang="zh-CN" dirty="0"/>
              <a:t>DeepMind</a:t>
            </a:r>
            <a:r>
              <a:rPr lang="zh-CN" altLang="en-US" dirty="0"/>
              <a:t>）：</a:t>
            </a:r>
            <a:endParaRPr lang="en-US" altLang="zh-CN" dirty="0"/>
          </a:p>
          <a:p>
            <a:r>
              <a:rPr lang="zh-CN" altLang="en-US" dirty="0"/>
              <a:t>训练仅</a:t>
            </a:r>
            <a:r>
              <a:rPr lang="en-US" altLang="zh-CN" dirty="0"/>
              <a:t>8</a:t>
            </a:r>
            <a:r>
              <a:rPr lang="zh-CN" altLang="en-US" dirty="0"/>
              <a:t>小时战胜</a:t>
            </a:r>
            <a:r>
              <a:rPr lang="en-US" altLang="zh-CN" dirty="0"/>
              <a:t>AlphaGo</a:t>
            </a:r>
          </a:p>
          <a:p>
            <a:r>
              <a:rPr lang="zh-CN" altLang="en-US" dirty="0"/>
              <a:t>对战国际象棋引擎</a:t>
            </a:r>
            <a:r>
              <a:rPr lang="en-US" altLang="zh-CN" dirty="0" err="1"/>
              <a:t>Stockfish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err="1"/>
              <a:t>AlphaZero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完全从零学习</a:t>
            </a:r>
            <a:endParaRPr lang="en-US" altLang="zh-CN" dirty="0"/>
          </a:p>
          <a:p>
            <a:pPr lvl="2"/>
            <a:r>
              <a:rPr lang="zh-CN" altLang="en-US" dirty="0"/>
              <a:t>每秒</a:t>
            </a:r>
            <a:r>
              <a:rPr lang="en-US" altLang="zh-CN" dirty="0"/>
              <a:t>6</a:t>
            </a:r>
            <a:r>
              <a:rPr lang="zh-CN" altLang="en-US" dirty="0"/>
              <a:t>万位置计算能力</a:t>
            </a:r>
            <a:endParaRPr lang="en-US" altLang="zh-CN" dirty="0"/>
          </a:p>
          <a:p>
            <a:pPr lvl="1"/>
            <a:r>
              <a:rPr lang="en-US" altLang="zh-CN" dirty="0" err="1"/>
              <a:t>Stockfish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人工加入技巧</a:t>
            </a:r>
            <a:endParaRPr lang="en-US" altLang="zh-CN" dirty="0"/>
          </a:p>
          <a:p>
            <a:pPr lvl="2"/>
            <a:r>
              <a:rPr lang="zh-CN" altLang="en-US" dirty="0"/>
              <a:t>每秒</a:t>
            </a:r>
            <a:r>
              <a:rPr lang="en-US" altLang="zh-CN" dirty="0"/>
              <a:t>6</a:t>
            </a:r>
            <a:r>
              <a:rPr lang="zh-CN" altLang="en-US" dirty="0"/>
              <a:t>千万位置计算能力</a:t>
            </a:r>
            <a:endParaRPr lang="en-US" altLang="zh-CN" dirty="0"/>
          </a:p>
          <a:p>
            <a:pPr lvl="1"/>
            <a:r>
              <a:rPr lang="en-US" altLang="zh-CN" dirty="0"/>
              <a:t>28</a:t>
            </a:r>
            <a:r>
              <a:rPr lang="zh-CN" altLang="en-US" dirty="0"/>
              <a:t>胜</a:t>
            </a:r>
            <a:r>
              <a:rPr lang="en-US" altLang="zh-CN" dirty="0"/>
              <a:t>72</a:t>
            </a:r>
            <a:r>
              <a:rPr lang="zh-CN" altLang="en-US" dirty="0"/>
              <a:t>平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BF39D7-D4D3-4A34-B9F2-9C932BF6A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328" y="3133443"/>
            <a:ext cx="6444544" cy="3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67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7.9 </a:t>
            </a:r>
            <a:r>
              <a:rPr lang="zh-CN" altLang="en-US" dirty="0"/>
              <a:t>强化学习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强化学习：</a:t>
            </a:r>
            <a:endParaRPr lang="en-US" altLang="zh-CN" dirty="0"/>
          </a:p>
          <a:p>
            <a:pPr lvl="1"/>
            <a:r>
              <a:rPr lang="zh-CN" altLang="en-US" dirty="0"/>
              <a:t>从零开始学习</a:t>
            </a:r>
            <a:endParaRPr lang="en-US" altLang="zh-CN" dirty="0"/>
          </a:p>
          <a:p>
            <a:pPr lvl="1"/>
            <a:r>
              <a:rPr lang="zh-CN" altLang="en-US" dirty="0"/>
              <a:t>没有标签或者数据库</a:t>
            </a:r>
            <a:endParaRPr lang="en-US" altLang="zh-CN" dirty="0"/>
          </a:p>
          <a:p>
            <a:pPr lvl="1"/>
            <a:r>
              <a:rPr lang="zh-CN" altLang="en-US" dirty="0"/>
              <a:t>算法自己决定行动</a:t>
            </a:r>
            <a:endParaRPr lang="en-US" altLang="zh-CN" dirty="0"/>
          </a:p>
          <a:p>
            <a:pPr lvl="1"/>
            <a:r>
              <a:rPr lang="zh-CN" altLang="en-US" dirty="0"/>
              <a:t>外界反馈行动结果的好坏</a:t>
            </a:r>
            <a:endParaRPr lang="en-US" altLang="zh-CN" dirty="0"/>
          </a:p>
          <a:p>
            <a:pPr lvl="1"/>
            <a:r>
              <a:rPr lang="zh-CN" altLang="en-US" dirty="0"/>
              <a:t>算法根据反馈修正行动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883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F445F-23D2-4D9F-99D0-1681100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7.9 </a:t>
            </a:r>
            <a:r>
              <a:rPr lang="zh-CN" altLang="en-US" dirty="0"/>
              <a:t>强化学习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3FF3AF-F42A-4B7D-AB47-2279F9D9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1E74B-4F66-43EB-A96D-3B1B33B56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RL(Reinforcement Learning)</a:t>
            </a:r>
            <a:r>
              <a:rPr lang="zh-CN" altLang="en-US" dirty="0"/>
              <a:t>实例：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54F5A4-1EFB-4328-8C7C-218257E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55300"/>
            <a:ext cx="4463866" cy="381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CE0255-A757-4083-B984-B50947D3D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48" y="2052098"/>
            <a:ext cx="5899224" cy="381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E03064-0CA0-446F-ACFA-AB002763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210" y="2055300"/>
            <a:ext cx="4705789" cy="381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3A994F-5F20-4E05-814F-7207ADB92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001" y="2055300"/>
            <a:ext cx="5099776" cy="3816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07830E-4DDC-46FA-9121-45AA9978D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76"/>
          <a:stretch/>
        </p:blipFill>
        <p:spPr bwMode="auto">
          <a:xfrm>
            <a:off x="5876645" y="2058502"/>
            <a:ext cx="5467909" cy="38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8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000AB-37A6-4D65-8AA7-19C6C3A3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人工智能的历史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71B06A-3176-4A92-9BB0-89002B30E1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9683C9-B1D4-4599-A886-37A2F2702F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模拟、延伸和扩展人类智能</a:t>
            </a:r>
            <a:endParaRPr lang="en-US" altLang="zh-CN" dirty="0"/>
          </a:p>
          <a:p>
            <a:pPr lvl="1"/>
            <a:r>
              <a:rPr lang="zh-CN" altLang="en-US" dirty="0"/>
              <a:t>听、看、说、思考、学习、行动</a:t>
            </a:r>
            <a:endParaRPr lang="en-US" altLang="zh-CN" dirty="0"/>
          </a:p>
          <a:p>
            <a:r>
              <a:rPr lang="zh-CN" altLang="en-US" dirty="0"/>
              <a:t>发源：</a:t>
            </a:r>
            <a:endParaRPr lang="en-US" altLang="zh-CN" dirty="0"/>
          </a:p>
          <a:p>
            <a:pPr lvl="1"/>
            <a:r>
              <a:rPr lang="zh-CN" altLang="en-US" dirty="0"/>
              <a:t>达特茅斯会议（</a:t>
            </a:r>
            <a:r>
              <a:rPr lang="en-US" altLang="zh-CN" dirty="0"/>
              <a:t>1956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几个阶段：</a:t>
            </a:r>
            <a:endParaRPr lang="en-US" altLang="zh-CN" dirty="0"/>
          </a:p>
          <a:p>
            <a:pPr lvl="1"/>
            <a:r>
              <a:rPr lang="zh-CN" altLang="en-US" dirty="0"/>
              <a:t>起步：定理证明、跳棋程序</a:t>
            </a:r>
            <a:endParaRPr lang="en-US" altLang="zh-CN" dirty="0"/>
          </a:p>
          <a:p>
            <a:pPr lvl="1"/>
            <a:r>
              <a:rPr lang="zh-CN" altLang="en-US" dirty="0"/>
              <a:t>反思发展：低谷</a:t>
            </a:r>
            <a:endParaRPr lang="en-US" altLang="zh-CN" dirty="0"/>
          </a:p>
          <a:p>
            <a:pPr lvl="1"/>
            <a:r>
              <a:rPr lang="zh-CN" altLang="en-US" dirty="0"/>
              <a:t>应用发展：专家系统</a:t>
            </a:r>
            <a:endParaRPr lang="en-US" altLang="zh-CN" dirty="0"/>
          </a:p>
          <a:p>
            <a:pPr lvl="1"/>
            <a:r>
              <a:rPr lang="zh-CN" altLang="en-US" dirty="0"/>
              <a:t>低迷：可用领域狭窄</a:t>
            </a:r>
            <a:endParaRPr lang="en-US" altLang="zh-CN" dirty="0"/>
          </a:p>
          <a:p>
            <a:pPr lvl="1"/>
            <a:r>
              <a:rPr lang="zh-CN" altLang="en-US" dirty="0"/>
              <a:t>稳步发展：国际象棋</a:t>
            </a:r>
            <a:r>
              <a:rPr lang="en-US" altLang="zh-CN" dirty="0"/>
              <a:t>-</a:t>
            </a:r>
            <a:r>
              <a:rPr lang="zh-CN" altLang="en-US" dirty="0"/>
              <a:t>深蓝</a:t>
            </a:r>
            <a:endParaRPr lang="en-US" altLang="zh-CN" dirty="0"/>
          </a:p>
          <a:p>
            <a:pPr lvl="1"/>
            <a:r>
              <a:rPr lang="zh-CN" altLang="en-US" dirty="0"/>
              <a:t>蓬勃发展：深度神经网络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680BB7-E592-4D63-8AED-78EB1D80A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488" y="2213176"/>
            <a:ext cx="5616000" cy="30290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8F6071-3F66-4A8A-A1D6-FFC02F6E0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111" y="2096297"/>
            <a:ext cx="5616000" cy="32627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7DD8B8-7244-4BF3-8AA1-69F0E033C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488" y="2137716"/>
            <a:ext cx="5616000" cy="31799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D29220-B775-44ED-A031-4D1AC2E8C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111" y="2131251"/>
            <a:ext cx="5616000" cy="31881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5F6B1D-F7F2-487E-8DEC-BA0290FCA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486" y="1972948"/>
            <a:ext cx="5616000" cy="35047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2233B1D-A57F-49F5-91B7-2C924079D322}"/>
              </a:ext>
            </a:extLst>
          </p:cNvPr>
          <p:cNvSpPr/>
          <p:nvPr/>
        </p:nvSpPr>
        <p:spPr>
          <a:xfrm>
            <a:off x="2856089" y="5429381"/>
            <a:ext cx="2009422" cy="403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0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E2926-F9B9-4836-B4C9-1675B21D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计算机视觉（</a:t>
            </a:r>
            <a:r>
              <a:rPr lang="en-US" altLang="zh-CN" dirty="0"/>
              <a:t>CV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088EEC-3046-491F-8090-763E82CE0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08E5E8-22F9-4FF2-B65F-59147DE6C8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计算机视觉</a:t>
            </a:r>
            <a:r>
              <a:rPr lang="en-US" altLang="zh-CN" dirty="0"/>
              <a:t>(Computer Vision)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赋予计算机自然视觉能力</a:t>
            </a:r>
            <a:endParaRPr lang="en-US" altLang="zh-CN" dirty="0"/>
          </a:p>
          <a:p>
            <a:r>
              <a:rPr lang="zh-CN" altLang="en-US" dirty="0"/>
              <a:t>视觉与生物进化：</a:t>
            </a:r>
            <a:endParaRPr lang="en-US" altLang="zh-CN" dirty="0"/>
          </a:p>
          <a:p>
            <a:pPr lvl="1"/>
            <a:r>
              <a:rPr lang="zh-CN" altLang="en-US" dirty="0"/>
              <a:t>生命诞生：约</a:t>
            </a:r>
            <a:r>
              <a:rPr lang="en-US" altLang="zh-CN" dirty="0"/>
              <a:t>35~46</a:t>
            </a:r>
            <a:r>
              <a:rPr lang="zh-CN" altLang="en-US" dirty="0"/>
              <a:t>亿年前</a:t>
            </a:r>
            <a:endParaRPr lang="en-US" altLang="zh-CN" dirty="0"/>
          </a:p>
          <a:p>
            <a:pPr lvl="1"/>
            <a:r>
              <a:rPr lang="zh-CN" altLang="en-US" dirty="0"/>
              <a:t>视觉产生：约</a:t>
            </a:r>
            <a:r>
              <a:rPr lang="en-US" altLang="zh-CN" dirty="0"/>
              <a:t>5</a:t>
            </a:r>
            <a:r>
              <a:rPr lang="zh-CN" altLang="en-US" dirty="0"/>
              <a:t>亿</a:t>
            </a:r>
            <a:r>
              <a:rPr lang="en-US" altLang="zh-CN" dirty="0"/>
              <a:t>4</a:t>
            </a:r>
            <a:r>
              <a:rPr lang="zh-CN" altLang="en-US" dirty="0"/>
              <a:t>千万年前</a:t>
            </a:r>
            <a:endParaRPr lang="en-US" altLang="zh-CN" dirty="0"/>
          </a:p>
          <a:p>
            <a:pPr lvl="1"/>
            <a:r>
              <a:rPr lang="zh-CN" altLang="en-US" dirty="0"/>
              <a:t>文艺复兴时期暗箱：约</a:t>
            </a:r>
            <a:r>
              <a:rPr lang="en-US" altLang="zh-CN" dirty="0"/>
              <a:t>500</a:t>
            </a:r>
            <a:r>
              <a:rPr lang="zh-CN" altLang="en-US" dirty="0"/>
              <a:t>年前</a:t>
            </a:r>
            <a:endParaRPr lang="en-US" altLang="zh-CN" dirty="0"/>
          </a:p>
          <a:p>
            <a:pPr lvl="1"/>
            <a:r>
              <a:rPr lang="en-US" altLang="zh-CN" dirty="0"/>
              <a:t>The summer vision project</a:t>
            </a:r>
            <a:r>
              <a:rPr lang="zh-CN" altLang="en-US" dirty="0"/>
              <a:t>：</a:t>
            </a:r>
            <a:r>
              <a:rPr lang="en-US" altLang="zh-CN" dirty="0"/>
              <a:t>1966</a:t>
            </a:r>
          </a:p>
          <a:p>
            <a:r>
              <a:rPr lang="zh-CN" altLang="en-US" dirty="0"/>
              <a:t>计算机视觉的任务：</a:t>
            </a:r>
            <a:endParaRPr lang="en-US" altLang="zh-CN" dirty="0"/>
          </a:p>
          <a:p>
            <a:pPr lvl="1"/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定位</a:t>
            </a:r>
            <a:endParaRPr lang="en-US" altLang="zh-CN" dirty="0"/>
          </a:p>
          <a:p>
            <a:pPr lvl="1"/>
            <a:r>
              <a:rPr lang="zh-CN" altLang="en-US" dirty="0"/>
              <a:t>分割</a:t>
            </a:r>
            <a:endParaRPr lang="en-US" altLang="zh-CN" dirty="0"/>
          </a:p>
          <a:p>
            <a:pPr lvl="1"/>
            <a:r>
              <a:rPr lang="zh-CN" altLang="en-US" dirty="0"/>
              <a:t>。。。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BAC5F0-F6C1-49AA-AD8E-CCC970FE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6" y="1960806"/>
            <a:ext cx="5457825" cy="3533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AFE1F7-F1E3-4DCC-8FB2-F3BB5B4E3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31"/>
          <a:stretch/>
        </p:blipFill>
        <p:spPr>
          <a:xfrm>
            <a:off x="6095206" y="1960806"/>
            <a:ext cx="5875738" cy="35873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E86D3C-75B4-47CE-AF13-53ED2C3A9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94" y="1976328"/>
            <a:ext cx="6048917" cy="3533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6AAB02-A801-4372-AE32-2DB3058BF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806" y="1638371"/>
            <a:ext cx="5968968" cy="44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206CD-FD76-407C-8870-D40DC7C9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图像分类</a:t>
            </a:r>
            <a:r>
              <a:rPr lang="en-US" altLang="zh-CN" dirty="0"/>
              <a:t>-</a:t>
            </a:r>
            <a:r>
              <a:rPr lang="zh-CN" altLang="en-US" dirty="0"/>
              <a:t>线性分类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74D058-F5E8-4A91-84E5-73DAFE2439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3D030D-0F31-44CD-A403-DE9D0364C0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图像分类：</a:t>
            </a:r>
            <a:endParaRPr lang="en-US" altLang="zh-CN" dirty="0"/>
          </a:p>
          <a:p>
            <a:pPr lvl="1"/>
            <a:r>
              <a:rPr lang="zh-CN" altLang="en-US" dirty="0"/>
              <a:t>按内容给标签</a:t>
            </a:r>
            <a:endParaRPr lang="en-US" altLang="zh-CN" dirty="0"/>
          </a:p>
          <a:p>
            <a:r>
              <a:rPr lang="en-US" altLang="zh-CN" dirty="0"/>
              <a:t>CIFAR-10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60000</a:t>
            </a:r>
            <a:r>
              <a:rPr lang="zh-CN" altLang="en-US" dirty="0"/>
              <a:t>张</a:t>
            </a:r>
            <a:endParaRPr lang="en-US" altLang="zh-CN" dirty="0"/>
          </a:p>
          <a:p>
            <a:pPr lvl="1"/>
            <a:r>
              <a:rPr lang="en-US" altLang="zh-CN" dirty="0"/>
              <a:t>10</a:t>
            </a:r>
            <a:r>
              <a:rPr lang="zh-CN" altLang="en-US" dirty="0"/>
              <a:t>种类型</a:t>
            </a:r>
            <a:endParaRPr lang="en-US" altLang="zh-CN" dirty="0"/>
          </a:p>
          <a:p>
            <a:pPr lvl="1"/>
            <a:r>
              <a:rPr lang="en-US" altLang="zh-CN" dirty="0"/>
              <a:t>32x32</a:t>
            </a:r>
            <a:r>
              <a:rPr lang="zh-CN" altLang="en-US" dirty="0"/>
              <a:t>彩色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B15AD6-F7EA-46B0-B863-2FDE0AAE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967" y="1611104"/>
            <a:ext cx="6190292" cy="46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7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4E85A-CD86-480D-8837-0F342F7A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图像分类</a:t>
            </a:r>
            <a:r>
              <a:rPr lang="en-US" altLang="zh-CN" dirty="0"/>
              <a:t>-</a:t>
            </a:r>
            <a:r>
              <a:rPr lang="zh-CN" altLang="en-US" dirty="0"/>
              <a:t>线性分类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83EEA9-9830-49EA-B3CD-62BD6BA69A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05D5EC-AC51-4E94-B31F-54DEAE3152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分类问题：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E4C558-607B-48BF-A709-3D9D2D29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81" y="2241423"/>
            <a:ext cx="3571875" cy="2990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D2E5F5-EB0B-4DD6-B235-1E77E0797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919" y="1696585"/>
            <a:ext cx="6190292" cy="465976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D69C46F-D15F-423B-9B16-5ED00A52C818}"/>
              </a:ext>
            </a:extLst>
          </p:cNvPr>
          <p:cNvSpPr/>
          <p:nvPr/>
        </p:nvSpPr>
        <p:spPr>
          <a:xfrm>
            <a:off x="1465836" y="5419804"/>
            <a:ext cx="45633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思考：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计算机看到的图像是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怎</a:t>
            </a:r>
            <a:r>
              <a:rPr lang="zh-CN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样的？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怎么用计算机去分类图片？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6179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EFB2F-FC5F-4F26-8562-8083F9E1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图像分类</a:t>
            </a:r>
            <a:r>
              <a:rPr lang="en-US" altLang="zh-CN" dirty="0"/>
              <a:t>-</a:t>
            </a:r>
            <a:r>
              <a:rPr lang="zh-CN" altLang="en-US" dirty="0"/>
              <a:t>线性分类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6BD91A-D87A-468C-852D-B13EE4577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9FDFC9-48B5-4803-A925-D650069179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计算机看到的图像：</a:t>
            </a:r>
            <a:endParaRPr lang="en-US" altLang="zh-CN" dirty="0"/>
          </a:p>
          <a:p>
            <a:pPr lvl="1"/>
            <a:r>
              <a:rPr lang="zh-CN" altLang="en-US" dirty="0"/>
              <a:t>黑白：灰度</a:t>
            </a:r>
            <a:r>
              <a:rPr lang="en-US" altLang="zh-CN" dirty="0"/>
              <a:t>0~255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A18E6D-950D-42E0-BCF5-3368EB9D7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554" y="2206491"/>
            <a:ext cx="3802909" cy="381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A7D3FB-4B37-44B8-9650-ED1D32E2D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948" y="2226105"/>
            <a:ext cx="3802909" cy="3796386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6A4DD85E-BC7F-415A-962C-0DD44312998F}"/>
              </a:ext>
            </a:extLst>
          </p:cNvPr>
          <p:cNvSpPr/>
          <p:nvPr/>
        </p:nvSpPr>
        <p:spPr>
          <a:xfrm>
            <a:off x="5838030" y="3910384"/>
            <a:ext cx="514350" cy="4082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01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EFB2F-FC5F-4F26-8562-8083F9E1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图像分类</a:t>
            </a:r>
            <a:r>
              <a:rPr lang="en-US" altLang="zh-CN" dirty="0"/>
              <a:t>-</a:t>
            </a:r>
            <a:r>
              <a:rPr lang="zh-CN" altLang="en-US" dirty="0"/>
              <a:t>线性分类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6BD91A-D87A-468C-852D-B13EE4577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9FDFC9-48B5-4803-A925-D650069179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计算机看到的图像：</a:t>
            </a:r>
            <a:endParaRPr lang="en-US" altLang="zh-CN" dirty="0"/>
          </a:p>
          <a:p>
            <a:pPr lvl="1"/>
            <a:r>
              <a:rPr lang="zh-CN" altLang="en-US" dirty="0"/>
              <a:t>彩色：三通道</a:t>
            </a:r>
            <a:r>
              <a:rPr lang="en-US" altLang="zh-CN" dirty="0"/>
              <a:t>RGB</a:t>
            </a:r>
            <a:r>
              <a:rPr lang="zh-CN" altLang="en-US" dirty="0"/>
              <a:t>、</a:t>
            </a:r>
            <a:r>
              <a:rPr lang="en-US" altLang="zh-CN" dirty="0"/>
              <a:t>0~255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A18E6D-950D-42E0-BCF5-3368EB9D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57" y="2206491"/>
            <a:ext cx="3802909" cy="3816000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6A4DD85E-BC7F-415A-962C-0DD44312998F}"/>
              </a:ext>
            </a:extLst>
          </p:cNvPr>
          <p:cNvSpPr/>
          <p:nvPr/>
        </p:nvSpPr>
        <p:spPr>
          <a:xfrm>
            <a:off x="5838030" y="3910384"/>
            <a:ext cx="514350" cy="4082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3304246-2179-4608-98A4-F3CED92D6559}"/>
              </a:ext>
            </a:extLst>
          </p:cNvPr>
          <p:cNvGrpSpPr/>
          <p:nvPr/>
        </p:nvGrpSpPr>
        <p:grpSpPr>
          <a:xfrm>
            <a:off x="6844947" y="1985559"/>
            <a:ext cx="4295477" cy="4285312"/>
            <a:chOff x="6844948" y="1737179"/>
            <a:chExt cx="4295477" cy="428531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A7D3FB-4B37-44B8-9650-ED1D32E2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948" y="2226105"/>
              <a:ext cx="3802909" cy="3796386"/>
            </a:xfrm>
            <a:prstGeom prst="rect">
              <a:avLst/>
            </a:prstGeom>
            <a:effectLst>
              <a:outerShdw blurRad="76200" dist="2032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20099976" rev="0"/>
              </a:camera>
              <a:lightRig rig="threePt" dir="t"/>
            </a:scene3d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60967C0-E574-4540-A90A-D251BAE96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1616" y="1963064"/>
              <a:ext cx="3802909" cy="3796386"/>
            </a:xfrm>
            <a:prstGeom prst="rect">
              <a:avLst/>
            </a:prstGeom>
            <a:effectLst>
              <a:outerShdw blurRad="76200" dist="2032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20099976" rev="0"/>
              </a:camera>
              <a:lightRig rig="threePt" dir="t"/>
            </a:scene3d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1900B04-6063-45D5-BD81-D26D7F589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7516" y="1737179"/>
              <a:ext cx="3802909" cy="3796386"/>
            </a:xfrm>
            <a:prstGeom prst="rect">
              <a:avLst/>
            </a:prstGeom>
            <a:effectLst>
              <a:outerShdw blurRad="76200" dist="2032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20099976" rev="0"/>
              </a:camera>
              <a:lightRig rig="threePt" dir="t"/>
            </a:scene3d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D5153FA-6798-48B6-A826-109BF8D13D81}"/>
              </a:ext>
            </a:extLst>
          </p:cNvPr>
          <p:cNvSpPr txBox="1"/>
          <p:nvPr/>
        </p:nvSpPr>
        <p:spPr>
          <a:xfrm>
            <a:off x="6739469" y="23885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4F211E-5720-476C-BD8B-353B2E64433F}"/>
              </a:ext>
            </a:extLst>
          </p:cNvPr>
          <p:cNvSpPr txBox="1"/>
          <p:nvPr/>
        </p:nvSpPr>
        <p:spPr>
          <a:xfrm>
            <a:off x="6985369" y="210694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26028E-9B0E-4EA5-A157-D7025E3845A3}"/>
              </a:ext>
            </a:extLst>
          </p:cNvPr>
          <p:cNvSpPr txBox="1"/>
          <p:nvPr/>
        </p:nvSpPr>
        <p:spPr>
          <a:xfrm>
            <a:off x="7244093" y="1881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07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in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CC ETH Zürich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FFFFFF"/>
      </a:accent3>
      <a:accent4>
        <a:srgbClr val="000000"/>
      </a:accent4>
      <a:accent5>
        <a:srgbClr val="AAADB5"/>
      </a:accent5>
      <a:accent6>
        <a:srgbClr val="004883"/>
      </a:accent6>
      <a:hlink>
        <a:srgbClr val="52ADE7"/>
      </a:hlink>
      <a:folHlink>
        <a:srgbClr val="C7E4F7"/>
      </a:folHlink>
    </a:clrScheme>
    <a:fontScheme name="Master CC ETH Zürich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2" charset="2"/>
          <a:buNone/>
          <a:tabLst/>
          <a:defRPr kumimoji="0" lang="zh-CN" altLang="de-DE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2" charset="2"/>
          <a:buNone/>
          <a:tabLst/>
          <a:defRPr kumimoji="0" lang="zh-CN" altLang="de-DE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6125</TotalTime>
  <Words>1120</Words>
  <Application>Microsoft Office PowerPoint</Application>
  <PresentationFormat>宽屏</PresentationFormat>
  <Paragraphs>288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MS PGothic</vt:lpstr>
      <vt:lpstr>等线</vt:lpstr>
      <vt:lpstr>宋体</vt:lpstr>
      <vt:lpstr>微软雅黑</vt:lpstr>
      <vt:lpstr>Arial</vt:lpstr>
      <vt:lpstr>Times New Roman</vt:lpstr>
      <vt:lpstr>Wingdings</vt:lpstr>
      <vt:lpstr>Office 主题​​</vt:lpstr>
      <vt:lpstr>Master CC ETH Zürich</vt:lpstr>
      <vt:lpstr>化工应用数学</vt:lpstr>
      <vt:lpstr>第七章 人工智能简介</vt:lpstr>
      <vt:lpstr>7.1 计算机的历史</vt:lpstr>
      <vt:lpstr>7.2 人工智能的历史</vt:lpstr>
      <vt:lpstr>7.3 计算机视觉（CV）</vt:lpstr>
      <vt:lpstr>7.4 图像分类-线性分类</vt:lpstr>
      <vt:lpstr>7.4 图像分类-线性分类</vt:lpstr>
      <vt:lpstr>7.4 图像分类-线性分类</vt:lpstr>
      <vt:lpstr>7.4 图像分类-线性分类</vt:lpstr>
      <vt:lpstr>7.4 图像分类-线性分类</vt:lpstr>
      <vt:lpstr>7.4 图像分类-线性分类</vt:lpstr>
      <vt:lpstr>7.4 图像分类-线性分类</vt:lpstr>
      <vt:lpstr>7.4 图像分类-线性分类</vt:lpstr>
      <vt:lpstr>7.5 神经元及全连接网络</vt:lpstr>
      <vt:lpstr>7.5 神经元及全连接网络</vt:lpstr>
      <vt:lpstr>7.5 神经元及全连接网络</vt:lpstr>
      <vt:lpstr>7.5 神经元及全连接网络</vt:lpstr>
      <vt:lpstr>7.5 神经元及全连接网络</vt:lpstr>
      <vt:lpstr>7.6 计算图与反向传播</vt:lpstr>
      <vt:lpstr>7.6 计算图与反向传播</vt:lpstr>
      <vt:lpstr>7.6 计算图与反向传播</vt:lpstr>
      <vt:lpstr>7.6 计算图与反向传播</vt:lpstr>
      <vt:lpstr>7.6 计算图与反向传播</vt:lpstr>
      <vt:lpstr>7.7 卷积神经网络</vt:lpstr>
      <vt:lpstr>7.7 卷积神经网络</vt:lpstr>
      <vt:lpstr>7.7 卷积神经网络</vt:lpstr>
      <vt:lpstr>7.7 卷积神经网络</vt:lpstr>
      <vt:lpstr>7.7 卷积神经网络</vt:lpstr>
      <vt:lpstr>7.7 卷积神经网络</vt:lpstr>
      <vt:lpstr>7.7 卷积神经网络</vt:lpstr>
      <vt:lpstr>7.8 循环神经网络</vt:lpstr>
      <vt:lpstr>7.8 循环神经网络</vt:lpstr>
      <vt:lpstr>7.9 强化学习</vt:lpstr>
      <vt:lpstr>7.9 强化学习</vt:lpstr>
      <vt:lpstr>7.9 强化学习</vt:lpstr>
      <vt:lpstr>7.9 强化学习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 Feifei</dc:creator>
  <cp:lastModifiedBy>Song Feifei</cp:lastModifiedBy>
  <cp:revision>1206</cp:revision>
  <dcterms:created xsi:type="dcterms:W3CDTF">2019-07-31T09:59:25Z</dcterms:created>
  <dcterms:modified xsi:type="dcterms:W3CDTF">2019-11-20T12:36:29Z</dcterms:modified>
</cp:coreProperties>
</file>